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2" r:id="rId7"/>
    <p:sldId id="267" r:id="rId8"/>
    <p:sldId id="282" r:id="rId9"/>
    <p:sldId id="284" r:id="rId10"/>
    <p:sldId id="264" r:id="rId11"/>
    <p:sldId id="285" r:id="rId12"/>
    <p:sldId id="268" r:id="rId13"/>
    <p:sldId id="286" r:id="rId14"/>
    <p:sldId id="287" r:id="rId15"/>
    <p:sldId id="288" r:id="rId16"/>
    <p:sldId id="269" r:id="rId17"/>
    <p:sldId id="289" r:id="rId18"/>
    <p:sldId id="271" r:id="rId19"/>
    <p:sldId id="272" r:id="rId20"/>
    <p:sldId id="273" r:id="rId21"/>
    <p:sldId id="274" r:id="rId22"/>
    <p:sldId id="290" r:id="rId23"/>
    <p:sldId id="293" r:id="rId24"/>
    <p:sldId id="291" r:id="rId25"/>
    <p:sldId id="292" r:id="rId26"/>
    <p:sldId id="278" r:id="rId27"/>
    <p:sldId id="279"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Lustria" panose="02000603060000020004" pitchFamily="2" charset="0"/>
      <p:regular r:id="rId34"/>
    </p:embeddedFont>
    <p:embeddedFont>
      <p:font typeface="Roboto" panose="02000000000000000000" pitchFamily="2" charset="0"/>
      <p:regular r:id="rId35"/>
      <p:bold r:id="rId36"/>
      <p:italic r:id="rId37"/>
      <p:boldItalic r:id="rId38"/>
    </p:embeddedFont>
    <p:embeddedFont>
      <p:font typeface="Sorts Mill Goudy" panose="02000503000000000000" pitchFamily="2" charset="0"/>
      <p:regular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gsBbNhxi28CutcbJRldr/+58L/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84"/>
    <p:restoredTop sz="96327"/>
  </p:normalViewPr>
  <p:slideViewPr>
    <p:cSldViewPr snapToGrid="0">
      <p:cViewPr varScale="1">
        <p:scale>
          <a:sx n="112" d="100"/>
          <a:sy n="112" d="100"/>
        </p:scale>
        <p:origin x="200" y="13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940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4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208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94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0564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229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5627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176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777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24" name="Google Shape;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0" name="Google Shape;3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1" name="Google Shape;3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6" name="Google Shape;36;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7" name="Google Shape;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mc/articles/PMC8502749/"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s://pubmed.ncbi.nlm.nih.gov/?term=Miura%20T%5BAuthor%5D" TargetMode="External"/><Relationship Id="rId3" Type="http://schemas.openxmlformats.org/officeDocument/2006/relationships/hyperlink" Target="https://pubmed.ncbi.nlm.nih.gov/?term=Hatanaka%20N%5BAuthor%5D" TargetMode="External"/><Relationship Id="rId7" Type="http://schemas.openxmlformats.org/officeDocument/2006/relationships/hyperlink" Target="https://pubmed.ncbi.nlm.nih.gov/?term=Tagishi%20H%5BAuthor%5D" TargetMode="External"/><Relationship Id="rId12"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pubmed.ncbi.nlm.nih.gov/?term=Morino%20H%5BAuthor%5D" TargetMode="External"/><Relationship Id="rId11" Type="http://schemas.openxmlformats.org/officeDocument/2006/relationships/hyperlink" Target="https://www.ncbi.nlm.nih.gov/pmc/articles/PMC8442261/" TargetMode="External"/><Relationship Id="rId5" Type="http://schemas.openxmlformats.org/officeDocument/2006/relationships/hyperlink" Target="https://pubmed.ncbi.nlm.nih.gov/?term=Yasugi%20M%5BAuthor%5D" TargetMode="External"/><Relationship Id="rId10" Type="http://schemas.openxmlformats.org/officeDocument/2006/relationships/hyperlink" Target="https://pubmed.ncbi.nlm.nih.gov/?term=Yamasaki%20S%5BAuthor%5D" TargetMode="External"/><Relationship Id="rId4" Type="http://schemas.openxmlformats.org/officeDocument/2006/relationships/hyperlink" Target="https://pubmed.ncbi.nlm.nih.gov/?term=Xu%20B%5BAuthor%5D" TargetMode="External"/><Relationship Id="rId9" Type="http://schemas.openxmlformats.org/officeDocument/2006/relationships/hyperlink" Target="https://pubmed.ncbi.nlm.nih.gov/?term=Shibata%20T%5BAuthor%5D"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pubmed.ncbi.nlm.nih.gov/?term=Hacioglu+M&amp;cauthor_id=33915040" TargetMode="External"/><Relationship Id="rId7" Type="http://schemas.openxmlformats.org/officeDocument/2006/relationships/hyperlink" Target="https://pubmed.ncbi.nlm.nih.gov/33915040/"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pubmed.ncbi.nlm.nih.gov/?term=Kirinti+A&amp;cauthor_id=33915040" TargetMode="External"/><Relationship Id="rId5" Type="http://schemas.openxmlformats.org/officeDocument/2006/relationships/hyperlink" Target="https://pubmed.ncbi.nlm.nih.gov/?term=Oyardi+O&amp;cauthor_id=33915040" TargetMode="External"/><Relationship Id="rId4" Type="http://schemas.openxmlformats.org/officeDocument/2006/relationships/hyperlink" Target="https://pubmed.ncbi.nlm.nih.gov/33915040/#full-view-affiliation-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researchgate.net/publication/41669083_The_essential_oil_of_turpentine_and_its_major_volatile_fraction_a-_and_b-pinenes_A_review"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s://www.researchgate.net/publication/41669083_The_essential_oil_of_turpentine_and_its_major_volatile_fraction_a-_and_b-pinenes_A_review" TargetMode="External"/><Relationship Id="rId3" Type="http://schemas.openxmlformats.org/officeDocument/2006/relationships/image" Target="../media/image2.png"/><Relationship Id="rId7" Type="http://schemas.openxmlformats.org/officeDocument/2006/relationships/hyperlink" Target="https://pubmed.ncbi.nlm.nih.gov/33915040/"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ncbi.nlm.nih.gov/pmc/articles/PMC5756309/" TargetMode="External"/><Relationship Id="rId5" Type="http://schemas.openxmlformats.org/officeDocument/2006/relationships/hyperlink" Target="https://www.ncbi.nlm.nih.gov/books/NBK570608/" TargetMode="External"/><Relationship Id="rId4" Type="http://schemas.openxmlformats.org/officeDocument/2006/relationships/hyperlink" Target="https://www.ncbi.nlm.nih.gov/pmc/articles/PMC850274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8697"/>
            <a:ext cx="12192000" cy="68580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rot="5400000" flipH="1">
            <a:off x="-1417539" y="1417538"/>
            <a:ext cx="6875819" cy="4040745"/>
          </a:xfrm>
          <a:prstGeom prst="rect">
            <a:avLst/>
          </a:prstGeom>
          <a:gradFill>
            <a:gsLst>
              <a:gs pos="0">
                <a:srgbClr val="000000"/>
              </a:gs>
              <a:gs pos="100000">
                <a:srgbClr val="2F5597"/>
              </a:gs>
            </a:gsLst>
            <a:lin ang="1860000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0" name="Google Shape;90;p1"/>
          <p:cNvSpPr/>
          <p:nvPr/>
        </p:nvSpPr>
        <p:spPr>
          <a:xfrm rot="-5400000">
            <a:off x="-158496" y="2660472"/>
            <a:ext cx="4355595" cy="4038605"/>
          </a:xfrm>
          <a:prstGeom prst="rect">
            <a:avLst/>
          </a:prstGeom>
          <a:gradFill>
            <a:gsLst>
              <a:gs pos="0">
                <a:srgbClr val="4472C4">
                  <a:alpha val="49411"/>
                </a:srgbClr>
              </a:gs>
              <a:gs pos="100000">
                <a:srgbClr val="203864">
                  <a:alpha val="0"/>
                </a:srgbClr>
              </a:gs>
            </a:gsLst>
            <a:lin ang="1140000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1" name="Google Shape;91;p1"/>
          <p:cNvSpPr/>
          <p:nvPr/>
        </p:nvSpPr>
        <p:spPr>
          <a:xfrm rot="-5400000" flipH="1">
            <a:off x="-1180883" y="1638085"/>
            <a:ext cx="6857574" cy="3581402"/>
          </a:xfrm>
          <a:prstGeom prst="rect">
            <a:avLst/>
          </a:prstGeom>
          <a:gradFill>
            <a:gsLst>
              <a:gs pos="0">
                <a:srgbClr val="000000">
                  <a:alpha val="58431"/>
                </a:srgbClr>
              </a:gs>
              <a:gs pos="69000">
                <a:srgbClr val="4472C4">
                  <a:alpha val="0"/>
                </a:srgbClr>
              </a:gs>
              <a:gs pos="100000">
                <a:srgbClr val="4472C4">
                  <a:alpha val="0"/>
                </a:srgbClr>
              </a:gs>
            </a:gsLst>
            <a:lin ang="1320000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2" name="Google Shape;92;p1"/>
          <p:cNvSpPr/>
          <p:nvPr/>
        </p:nvSpPr>
        <p:spPr>
          <a:xfrm rot="6097846">
            <a:off x="-384850" y="1189807"/>
            <a:ext cx="4808303" cy="4088667"/>
          </a:xfrm>
          <a:custGeom>
            <a:avLst/>
            <a:gdLst/>
            <a:ahLst/>
            <a:cxnLst/>
            <a:rect l="l" t="t" r="r" b="b"/>
            <a:pathLst>
              <a:path w="21600" h="21600" extrusionOk="0">
                <a:moveTo>
                  <a:pt x="219" y="15261"/>
                </a:moveTo>
                <a:cubicBezTo>
                  <a:pt x="76" y="14434"/>
                  <a:pt x="0" y="13578"/>
                  <a:pt x="0" y="12701"/>
                </a:cubicBezTo>
                <a:cubicBezTo>
                  <a:pt x="0" y="5686"/>
                  <a:pt x="4835" y="0"/>
                  <a:pt x="10800" y="0"/>
                </a:cubicBezTo>
                <a:cubicBezTo>
                  <a:pt x="16765" y="0"/>
                  <a:pt x="21600" y="5686"/>
                  <a:pt x="21600" y="12701"/>
                </a:cubicBezTo>
                <a:cubicBezTo>
                  <a:pt x="21600" y="14016"/>
                  <a:pt x="21430" y="15285"/>
                  <a:pt x="21114" y="16478"/>
                </a:cubicBezTo>
                <a:lnTo>
                  <a:pt x="20858" y="17302"/>
                </a:lnTo>
                <a:lnTo>
                  <a:pt x="3100" y="21600"/>
                </a:lnTo>
                <a:lnTo>
                  <a:pt x="2466" y="20780"/>
                </a:lnTo>
                <a:cubicBezTo>
                  <a:pt x="1366" y="19212"/>
                  <a:pt x="579" y="17328"/>
                  <a:pt x="219" y="15261"/>
                </a:cubicBezTo>
                <a:close/>
              </a:path>
            </a:pathLst>
          </a:custGeom>
          <a:gradFill>
            <a:gsLst>
              <a:gs pos="0">
                <a:srgbClr val="8FAADC">
                  <a:alpha val="0"/>
                </a:srgbClr>
              </a:gs>
              <a:gs pos="39000">
                <a:srgbClr val="8FAADC">
                  <a:alpha val="0"/>
                </a:srgbClr>
              </a:gs>
              <a:gs pos="100000">
                <a:srgbClr val="2F5597">
                  <a:alpha val="25490"/>
                </a:srgbClr>
              </a:gs>
            </a:gsLst>
            <a:lin ang="1860000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3" name="Google Shape;93;p1"/>
          <p:cNvSpPr txBox="1">
            <a:spLocks noGrp="1"/>
          </p:cNvSpPr>
          <p:nvPr>
            <p:ph type="title"/>
          </p:nvPr>
        </p:nvSpPr>
        <p:spPr>
          <a:xfrm>
            <a:off x="330019" y="856926"/>
            <a:ext cx="3378563" cy="3071907"/>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FFFF"/>
              </a:buClr>
              <a:buSzPct val="78282"/>
              <a:buFont typeface="Calibri"/>
              <a:buNone/>
            </a:pPr>
            <a:br>
              <a:rPr lang="en-US">
                <a:latin typeface="Calibri"/>
                <a:ea typeface="Calibri"/>
                <a:cs typeface="Calibri"/>
                <a:sym typeface="Calibri"/>
              </a:rPr>
            </a:br>
            <a:br>
              <a:rPr lang="en-US">
                <a:latin typeface="Calibri"/>
                <a:ea typeface="Calibri"/>
                <a:cs typeface="Calibri"/>
                <a:sym typeface="Calibri"/>
              </a:rPr>
            </a:br>
            <a:br>
              <a:rPr lang="en-US">
                <a:latin typeface="Calibri"/>
                <a:ea typeface="Calibri"/>
                <a:cs typeface="Calibri"/>
                <a:sym typeface="Calibri"/>
              </a:rPr>
            </a:br>
            <a:r>
              <a:rPr lang="en-US" b="1">
                <a:solidFill>
                  <a:schemeClr val="lt1"/>
                </a:solidFill>
                <a:latin typeface="Calibri"/>
                <a:ea typeface="Calibri"/>
                <a:cs typeface="Calibri"/>
                <a:sym typeface="Calibri"/>
              </a:rPr>
              <a:t>We will get started shortly.</a:t>
            </a:r>
            <a:endParaRPr>
              <a:solidFill>
                <a:schemeClr val="lt1"/>
              </a:solidFill>
            </a:endParaRPr>
          </a:p>
        </p:txBody>
      </p:sp>
      <p:pic>
        <p:nvPicPr>
          <p:cNvPr id="94" name="Google Shape;94;p1" descr="Picture 4"/>
          <p:cNvPicPr preferRelativeResize="0"/>
          <p:nvPr/>
        </p:nvPicPr>
        <p:blipFill rotWithShape="1">
          <a:blip r:embed="rId3">
            <a:alphaModFix/>
          </a:blip>
          <a:srcRect/>
          <a:stretch/>
        </p:blipFill>
        <p:spPr>
          <a:xfrm>
            <a:off x="5840329" y="1276142"/>
            <a:ext cx="4621857" cy="4354729"/>
          </a:xfrm>
          <a:prstGeom prst="rect">
            <a:avLst/>
          </a:prstGeom>
          <a:noFill/>
          <a:ln>
            <a:noFill/>
          </a:ln>
        </p:spPr>
      </p:pic>
      <p:sp>
        <p:nvSpPr>
          <p:cNvPr id="95" name="Google Shape;95;p1"/>
          <p:cNvSpPr/>
          <p:nvPr/>
        </p:nvSpPr>
        <p:spPr>
          <a:xfrm rot="10800000" flipH="1">
            <a:off x="4038604" y="6400796"/>
            <a:ext cx="8153396" cy="483720"/>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96" name="Google Shape;96;p1"/>
          <p:cNvSpPr txBox="1"/>
          <p:nvPr/>
        </p:nvSpPr>
        <p:spPr>
          <a:xfrm>
            <a:off x="4537033" y="6467349"/>
            <a:ext cx="72284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FEE599"/>
                </a:solidFill>
                <a:latin typeface="Times New Roman"/>
                <a:ea typeface="Times New Roman"/>
                <a:cs typeface="Times New Roman"/>
                <a:sym typeface="Times New Roman"/>
              </a:rPr>
              <a:t>International Science Nutrition Society – CURARE CAUSAM - ISNS 2023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04;p2">
            <a:extLst>
              <a:ext uri="{FF2B5EF4-FFF2-40B4-BE49-F238E27FC236}">
                <a16:creationId xmlns:a16="http://schemas.microsoft.com/office/drawing/2014/main" id="{44DB7B8E-10BB-BD8B-023E-A6D2F1311F58}"/>
              </a:ext>
            </a:extLst>
          </p:cNvPr>
          <p:cNvSpPr/>
          <p:nvPr/>
        </p:nvSpPr>
        <p:spPr>
          <a:xfrm>
            <a:off x="4633530" y="467207"/>
            <a:ext cx="6184806" cy="5154967"/>
          </a:xfrm>
          <a:custGeom>
            <a:avLst/>
            <a:gdLst/>
            <a:ahLst/>
            <a:cxnLst/>
            <a:rect l="l" t="t" r="r" b="b"/>
            <a:pathLst>
              <a:path w="6184806" h="5154967" extrusionOk="0">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rgbClr val="7F7F7F">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090246" y="428563"/>
            <a:ext cx="10515600" cy="1029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29411"/>
              <a:buFont typeface="Times New Roman"/>
              <a:buNone/>
            </a:pPr>
            <a:r>
              <a:rPr lang="en-US" sz="3400" dirty="0">
                <a:latin typeface="Arial"/>
                <a:ea typeface="Arial"/>
                <a:cs typeface="Arial"/>
                <a:sym typeface="Arial"/>
              </a:rPr>
              <a:t>Causes of Intestinal Parasites</a:t>
            </a:r>
            <a:br>
              <a:rPr lang="en-US" sz="3400" dirty="0">
                <a:latin typeface="Arial"/>
                <a:ea typeface="Arial"/>
                <a:cs typeface="Arial"/>
                <a:sym typeface="Arial"/>
              </a:rPr>
            </a:br>
            <a:endParaRPr sz="3400" dirty="0">
              <a:latin typeface="Arial"/>
              <a:ea typeface="Arial"/>
              <a:cs typeface="Arial"/>
              <a:sym typeface="Arial"/>
            </a:endParaRPr>
          </a:p>
        </p:txBody>
      </p:sp>
      <p:sp>
        <p:nvSpPr>
          <p:cNvPr id="193" name="Google Shape;193;p9"/>
          <p:cNvSpPr txBox="1">
            <a:spLocks noGrp="1"/>
          </p:cNvSpPr>
          <p:nvPr>
            <p:ph type="body" idx="1"/>
          </p:nvPr>
        </p:nvSpPr>
        <p:spPr>
          <a:xfrm>
            <a:off x="1215213" y="1309607"/>
            <a:ext cx="10586745" cy="4822289"/>
          </a:xfrm>
          <a:prstGeom prst="rect">
            <a:avLst/>
          </a:prstGeom>
          <a:noFill/>
          <a:ln>
            <a:noFill/>
          </a:ln>
        </p:spPr>
        <p:txBody>
          <a:bodyPr spcFirstLastPara="1" wrap="square" lIns="91425" tIns="45700" rIns="91425" bIns="45700" anchor="t" anchorCtr="0">
            <a:normAutofit/>
          </a:bodyPr>
          <a:lstStyle/>
          <a:p>
            <a:pPr indent="-457200">
              <a:spcBef>
                <a:spcPts val="0"/>
              </a:spcBef>
              <a:buSzPct val="100000"/>
            </a:pPr>
            <a:r>
              <a:rPr lang="en-US" dirty="0">
                <a:latin typeface="Times New Roman" panose="02020603050405020304" pitchFamily="18" charset="0"/>
                <a:cs typeface="Times New Roman" panose="02020603050405020304" pitchFamily="18" charset="0"/>
              </a:rPr>
              <a:t>Most often, parasites enter the intestine in the egg stage through contaminated food and drinking water. However, they can also be transmitted by infected insects (e.g., fleas, ticks, mosquitos), other people, or pets. </a:t>
            </a:r>
          </a:p>
          <a:p>
            <a:pPr indent="-457200">
              <a:spcBef>
                <a:spcPts val="0"/>
              </a:spcBef>
              <a:buSzPct val="100000"/>
            </a:pPr>
            <a:r>
              <a:rPr lang="en-US" dirty="0">
                <a:latin typeface="Times New Roman" panose="02020603050405020304" pitchFamily="18" charset="0"/>
                <a:cs typeface="Times New Roman" panose="02020603050405020304" pitchFamily="18" charset="0"/>
              </a:rPr>
              <a:t>The parasites can also be transmitted during sex. The risk of infection is notably elevated during anal intercourse, as many parasites, along with their eggs, tend to conceal themselves in fecal deposits. In the case of pinworms, for instance, they prefer the vicinity of the anus and lay their eggs there.</a:t>
            </a:r>
          </a:p>
          <a:p>
            <a:pPr marL="0" indent="0">
              <a:spcBef>
                <a:spcPts val="0"/>
              </a:spcBef>
              <a:buSzPct val="100000"/>
              <a:buNone/>
            </a:pPr>
            <a:endParaRPr dirty="0">
              <a:latin typeface="Times New Roman" panose="02020603050405020304" pitchFamily="18" charset="0"/>
              <a:cs typeface="Times New Roman" panose="02020603050405020304" pitchFamily="18" charset="0"/>
            </a:endParaRPr>
          </a:p>
        </p:txBody>
      </p:sp>
      <p:sp>
        <p:nvSpPr>
          <p:cNvPr id="195" name="Google Shape;195;p9"/>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7" name="Google Shape;197;p9"/>
          <p:cNvSpPr txBox="1"/>
          <p:nvPr/>
        </p:nvSpPr>
        <p:spPr>
          <a:xfrm>
            <a:off x="2682663" y="6444519"/>
            <a:ext cx="78769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2" name="Google Shape;134;p5" descr="Picture 7">
            <a:extLst>
              <a:ext uri="{FF2B5EF4-FFF2-40B4-BE49-F238E27FC236}">
                <a16:creationId xmlns:a16="http://schemas.microsoft.com/office/drawing/2014/main" id="{469E0675-2337-3312-4F1F-C8DE034FC0AA}"/>
              </a:ext>
            </a:extLst>
          </p:cNvPr>
          <p:cNvPicPr preferRelativeResize="0"/>
          <p:nvPr/>
        </p:nvPicPr>
        <p:blipFill rotWithShape="1">
          <a:blip r:embed="rId3">
            <a:alphaModFix/>
          </a:blip>
          <a:srcRect l="6885" r="2692" b="3"/>
          <a:stretch/>
        </p:blipFill>
        <p:spPr>
          <a:xfrm>
            <a:off x="228934" y="5153187"/>
            <a:ext cx="1722624" cy="15167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090246" y="428563"/>
            <a:ext cx="10515600" cy="1029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29411"/>
              <a:buFont typeface="Times New Roman"/>
              <a:buNone/>
            </a:pPr>
            <a:r>
              <a:rPr lang="en-US" sz="3400" dirty="0">
                <a:latin typeface="Arial"/>
                <a:ea typeface="Arial"/>
                <a:cs typeface="Arial"/>
                <a:sym typeface="Arial"/>
              </a:rPr>
              <a:t>Causes of Intestinal Parasites</a:t>
            </a:r>
            <a:br>
              <a:rPr lang="en-US" sz="3400" dirty="0">
                <a:latin typeface="Arial"/>
                <a:ea typeface="Arial"/>
                <a:cs typeface="Arial"/>
                <a:sym typeface="Arial"/>
              </a:rPr>
            </a:br>
            <a:endParaRPr sz="3400" dirty="0">
              <a:latin typeface="Arial"/>
              <a:ea typeface="Arial"/>
              <a:cs typeface="Arial"/>
              <a:sym typeface="Arial"/>
            </a:endParaRPr>
          </a:p>
        </p:txBody>
      </p:sp>
      <p:sp>
        <p:nvSpPr>
          <p:cNvPr id="193" name="Google Shape;193;p9"/>
          <p:cNvSpPr txBox="1">
            <a:spLocks noGrp="1"/>
          </p:cNvSpPr>
          <p:nvPr>
            <p:ph type="body" idx="1"/>
          </p:nvPr>
        </p:nvSpPr>
        <p:spPr>
          <a:xfrm>
            <a:off x="1215213" y="1309607"/>
            <a:ext cx="10586745" cy="4822289"/>
          </a:xfrm>
          <a:prstGeom prst="rect">
            <a:avLst/>
          </a:prstGeom>
          <a:noFill/>
          <a:ln>
            <a:noFill/>
          </a:ln>
        </p:spPr>
        <p:txBody>
          <a:bodyPr spcFirstLastPara="1" wrap="square" lIns="91425" tIns="45700" rIns="91425" bIns="45700" anchor="t" anchorCtr="0">
            <a:normAutofit/>
          </a:bodyPr>
          <a:lstStyle/>
          <a:p>
            <a:pPr indent="-457200">
              <a:spcBef>
                <a:spcPts val="0"/>
              </a:spcBef>
              <a:buSzPct val="100000"/>
            </a:pPr>
            <a:r>
              <a:rPr lang="en-US" dirty="0">
                <a:latin typeface="Times New Roman" panose="02020603050405020304" pitchFamily="18" charset="0"/>
                <a:cs typeface="Times New Roman" panose="02020603050405020304" pitchFamily="18" charset="0"/>
              </a:rPr>
              <a:t>The larvae of some worms enter the blood directly through the skin. From there, they are transported to the lungs, where they can cause a severe cough or even pneumonia. They enter the throat through the respiratory tract and finally end up in the digestive tract through swallowing. </a:t>
            </a:r>
          </a:p>
          <a:p>
            <a:pPr indent="-457200">
              <a:spcBef>
                <a:spcPts val="0"/>
              </a:spcBef>
              <a:buSzPct val="100000"/>
            </a:pPr>
            <a:r>
              <a:rPr lang="en-US" dirty="0">
                <a:latin typeface="Times New Roman" panose="02020603050405020304" pitchFamily="18" charset="0"/>
                <a:cs typeface="Times New Roman" panose="02020603050405020304" pitchFamily="18" charset="0"/>
              </a:rPr>
              <a:t>The larvae of other parasites, on the other hand, develop in the duodenum before migrating further into the large intestine and growing there. </a:t>
            </a:r>
          </a:p>
          <a:p>
            <a:pPr indent="-457200">
              <a:spcBef>
                <a:spcPts val="0"/>
              </a:spcBef>
              <a:buSzPct val="100000"/>
            </a:pPr>
            <a:r>
              <a:rPr lang="en-US" dirty="0">
                <a:latin typeface="Times New Roman" panose="02020603050405020304" pitchFamily="18" charset="0"/>
                <a:cs typeface="Times New Roman" panose="02020603050405020304" pitchFamily="18" charset="0"/>
              </a:rPr>
              <a:t>Some intestinal parasites are also able to pierce the colon wall. This is how they enter the blood and can spread throughout the body. </a:t>
            </a:r>
            <a:endParaRPr dirty="0">
              <a:latin typeface="Times New Roman" panose="02020603050405020304" pitchFamily="18" charset="0"/>
              <a:cs typeface="Times New Roman" panose="02020603050405020304" pitchFamily="18" charset="0"/>
            </a:endParaRPr>
          </a:p>
        </p:txBody>
      </p:sp>
      <p:sp>
        <p:nvSpPr>
          <p:cNvPr id="195" name="Google Shape;195;p9"/>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7" name="Google Shape;197;p9"/>
          <p:cNvSpPr txBox="1"/>
          <p:nvPr/>
        </p:nvSpPr>
        <p:spPr>
          <a:xfrm>
            <a:off x="2682663" y="6444519"/>
            <a:ext cx="78769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2" name="Google Shape;134;p5" descr="Picture 7">
            <a:extLst>
              <a:ext uri="{FF2B5EF4-FFF2-40B4-BE49-F238E27FC236}">
                <a16:creationId xmlns:a16="http://schemas.microsoft.com/office/drawing/2014/main" id="{24FCD348-663F-D3C9-2999-445DF05201E7}"/>
              </a:ext>
            </a:extLst>
          </p:cNvPr>
          <p:cNvPicPr preferRelativeResize="0"/>
          <p:nvPr/>
        </p:nvPicPr>
        <p:blipFill rotWithShape="1">
          <a:blip r:embed="rId3">
            <a:alphaModFix/>
          </a:blip>
          <a:srcRect l="6885" r="2692" b="3"/>
          <a:stretch/>
        </p:blipFill>
        <p:spPr>
          <a:xfrm>
            <a:off x="254786" y="5191933"/>
            <a:ext cx="1590888" cy="1499246"/>
          </a:xfrm>
          <a:prstGeom prst="rect">
            <a:avLst/>
          </a:prstGeom>
          <a:noFill/>
          <a:ln>
            <a:noFill/>
          </a:ln>
        </p:spPr>
      </p:pic>
    </p:spTree>
    <p:extLst>
      <p:ext uri="{BB962C8B-B14F-4D97-AF65-F5344CB8AC3E}">
        <p14:creationId xmlns:p14="http://schemas.microsoft.com/office/powerpoint/2010/main" val="135516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13"/>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400"/>
              <a:buFont typeface="Times New Roman"/>
              <a:buNone/>
            </a:pPr>
            <a:r>
              <a:rPr lang="en-US" sz="3400" dirty="0">
                <a:latin typeface="+mj-lt"/>
                <a:cs typeface="Times New Roman"/>
                <a:sym typeface="Times New Roman"/>
              </a:rPr>
              <a:t>Symptoms of Parasites</a:t>
            </a:r>
            <a:endParaRPr dirty="0">
              <a:latin typeface="+mj-lt"/>
            </a:endParaRPr>
          </a:p>
        </p:txBody>
      </p:sp>
      <p:sp>
        <p:nvSpPr>
          <p:cNvPr id="246" name="Google Shape;246;p13"/>
          <p:cNvSpPr txBox="1">
            <a:spLocks noGrp="1"/>
          </p:cNvSpPr>
          <p:nvPr>
            <p:ph type="body" idx="1"/>
          </p:nvPr>
        </p:nvSpPr>
        <p:spPr>
          <a:xfrm>
            <a:off x="1363315" y="1229384"/>
            <a:ext cx="9748970" cy="4752408"/>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1800" dirty="0">
                <a:latin typeface="Times New Roman" panose="02020603050405020304" pitchFamily="18" charset="0"/>
                <a:cs typeface="Times New Roman" panose="02020603050405020304" pitchFamily="18" charset="0"/>
              </a:rPr>
              <a:t>Intestinal parasites can cause a wide range of symptoms, and the specific symptoms can vary depending on the type of parasite, the severity of the infection, and the individual’s overall health. </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Common symptoms of intestinal parasites include: </a:t>
            </a:r>
          </a:p>
          <a:p>
            <a:pPr marL="285750" indent="-285750">
              <a:spcBef>
                <a:spcPts val="0"/>
              </a:spcBef>
            </a:pPr>
            <a:r>
              <a:rPr lang="en-US" sz="1800" dirty="0">
                <a:latin typeface="Times New Roman" panose="02020603050405020304" pitchFamily="18" charset="0"/>
                <a:cs typeface="Times New Roman" panose="02020603050405020304" pitchFamily="18" charset="0"/>
              </a:rPr>
              <a:t>Digestive Problems </a:t>
            </a:r>
          </a:p>
          <a:p>
            <a:pPr marL="285750" indent="-285750">
              <a:spcBef>
                <a:spcPts val="0"/>
              </a:spcBef>
            </a:pPr>
            <a:r>
              <a:rPr lang="en-US" sz="1800" dirty="0">
                <a:latin typeface="Times New Roman" panose="02020603050405020304" pitchFamily="18" charset="0"/>
                <a:cs typeface="Times New Roman" panose="02020603050405020304" pitchFamily="18" charset="0"/>
              </a:rPr>
              <a:t>Changes in Stool </a:t>
            </a:r>
          </a:p>
          <a:p>
            <a:pPr marL="285750" indent="-285750">
              <a:spcBef>
                <a:spcPts val="0"/>
              </a:spcBef>
            </a:pPr>
            <a:r>
              <a:rPr lang="en-US" sz="1800" dirty="0">
                <a:latin typeface="Times New Roman" panose="02020603050405020304" pitchFamily="18" charset="0"/>
                <a:cs typeface="Times New Roman" panose="02020603050405020304" pitchFamily="18" charset="0"/>
              </a:rPr>
              <a:t>Weight Loss </a:t>
            </a:r>
          </a:p>
          <a:p>
            <a:pPr marL="285750" indent="-285750">
              <a:spcBef>
                <a:spcPts val="0"/>
              </a:spcBef>
            </a:pPr>
            <a:r>
              <a:rPr lang="en-US" sz="1800" dirty="0">
                <a:latin typeface="Times New Roman" panose="02020603050405020304" pitchFamily="18" charset="0"/>
                <a:cs typeface="Times New Roman" panose="02020603050405020304" pitchFamily="18" charset="0"/>
              </a:rPr>
              <a:t>Fatigue and Weakness</a:t>
            </a:r>
          </a:p>
          <a:p>
            <a:pPr marL="285750" indent="-285750">
              <a:spcBef>
                <a:spcPts val="0"/>
              </a:spcBef>
            </a:pPr>
            <a:r>
              <a:rPr lang="en-US" sz="1800" dirty="0">
                <a:latin typeface="Times New Roman" panose="02020603050405020304" pitchFamily="18" charset="0"/>
                <a:cs typeface="Times New Roman" panose="02020603050405020304" pitchFamily="18" charset="0"/>
              </a:rPr>
              <a:t>Anemia </a:t>
            </a:r>
          </a:p>
          <a:p>
            <a:pPr marL="285750" indent="-285750">
              <a:spcBef>
                <a:spcPts val="0"/>
              </a:spcBef>
            </a:pPr>
            <a:r>
              <a:rPr lang="en-US" sz="1800" dirty="0">
                <a:latin typeface="Times New Roman" panose="02020603050405020304" pitchFamily="18" charset="0"/>
                <a:cs typeface="Times New Roman" panose="02020603050405020304" pitchFamily="18" charset="0"/>
              </a:rPr>
              <a:t>Itching </a:t>
            </a:r>
          </a:p>
          <a:p>
            <a:pPr marL="285750" indent="-285750">
              <a:spcBef>
                <a:spcPts val="0"/>
              </a:spcBef>
            </a:pPr>
            <a:r>
              <a:rPr lang="en-US" sz="1800" dirty="0">
                <a:latin typeface="Times New Roman" panose="02020603050405020304" pitchFamily="18" charset="0"/>
                <a:cs typeface="Times New Roman" panose="02020603050405020304" pitchFamily="18" charset="0"/>
              </a:rPr>
              <a:t>Allergies </a:t>
            </a:r>
          </a:p>
          <a:p>
            <a:pPr marL="285750" indent="-285750">
              <a:spcBef>
                <a:spcPts val="0"/>
              </a:spcBef>
            </a:pPr>
            <a:r>
              <a:rPr lang="en-US" sz="1800" dirty="0">
                <a:latin typeface="Times New Roman" panose="02020603050405020304" pitchFamily="18" charset="0"/>
                <a:cs typeface="Times New Roman" panose="02020603050405020304" pitchFamily="18" charset="0"/>
              </a:rPr>
              <a:t>Joint and Muscle Pain </a:t>
            </a:r>
          </a:p>
          <a:p>
            <a:pPr marL="285750" indent="-285750">
              <a:spcBef>
                <a:spcPts val="0"/>
              </a:spcBef>
            </a:pPr>
            <a:r>
              <a:rPr lang="en-US" sz="1800" dirty="0">
                <a:latin typeface="Times New Roman" panose="02020603050405020304" pitchFamily="18" charset="0"/>
                <a:cs typeface="Times New Roman" panose="02020603050405020304" pitchFamily="18" charset="0"/>
              </a:rPr>
              <a:t>Fever </a:t>
            </a:r>
          </a:p>
          <a:p>
            <a:pPr marL="285750" indent="-285750">
              <a:spcBef>
                <a:spcPts val="0"/>
              </a:spcBef>
            </a:pPr>
            <a:r>
              <a:rPr lang="en-US" sz="1800" dirty="0">
                <a:latin typeface="Times New Roman" panose="02020603050405020304" pitchFamily="18" charset="0"/>
                <a:cs typeface="Times New Roman" panose="02020603050405020304" pitchFamily="18" charset="0"/>
              </a:rPr>
              <a:t>Malnutrition </a:t>
            </a:r>
          </a:p>
          <a:p>
            <a:pPr marL="285750" indent="-285750">
              <a:spcBef>
                <a:spcPts val="0"/>
              </a:spcBef>
            </a:pPr>
            <a:r>
              <a:rPr lang="en-US" sz="1800" dirty="0">
                <a:latin typeface="Times New Roman" panose="02020603050405020304" pitchFamily="18" charset="0"/>
                <a:cs typeface="Times New Roman" panose="02020603050405020304" pitchFamily="18" charset="0"/>
              </a:rPr>
              <a:t>Irritability and Restlessness </a:t>
            </a:r>
            <a:br>
              <a:rPr lang="en-US" sz="1800" dirty="0">
                <a:latin typeface="Times New Roman" panose="02020603050405020304" pitchFamily="18" charset="0"/>
                <a:cs typeface="Times New Roman" panose="02020603050405020304" pitchFamily="18" charset="0"/>
              </a:rPr>
            </a:br>
            <a:endParaRPr sz="1800" dirty="0">
              <a:latin typeface="Times New Roman" panose="02020603050405020304" pitchFamily="18" charset="0"/>
              <a:cs typeface="Times New Roman" panose="02020603050405020304" pitchFamily="18" charset="0"/>
            </a:endParaRPr>
          </a:p>
        </p:txBody>
      </p:sp>
      <p:sp>
        <p:nvSpPr>
          <p:cNvPr id="248" name="Google Shape;248;p13"/>
          <p:cNvSpPr/>
          <p:nvPr/>
        </p:nvSpPr>
        <p:spPr>
          <a:xfrm>
            <a:off x="0" y="0"/>
            <a:ext cx="1050233" cy="68575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3"/>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0" name="Google Shape;250;p13"/>
          <p:cNvSpPr txBox="1"/>
          <p:nvPr/>
        </p:nvSpPr>
        <p:spPr>
          <a:xfrm>
            <a:off x="2773254" y="6418662"/>
            <a:ext cx="99930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3" name="Picture 2" descr="A person with stomachache and text box&#10;&#10;Description automatically generated">
            <a:extLst>
              <a:ext uri="{FF2B5EF4-FFF2-40B4-BE49-F238E27FC236}">
                <a16:creationId xmlns:a16="http://schemas.microsoft.com/office/drawing/2014/main" id="{1E79F3E8-AC7C-811A-0286-B584BAE719DC}"/>
              </a:ext>
            </a:extLst>
          </p:cNvPr>
          <p:cNvPicPr>
            <a:picLocks noChangeAspect="1"/>
          </p:cNvPicPr>
          <p:nvPr/>
        </p:nvPicPr>
        <p:blipFill>
          <a:blip r:embed="rId3"/>
          <a:stretch>
            <a:fillRect/>
          </a:stretch>
        </p:blipFill>
        <p:spPr>
          <a:xfrm>
            <a:off x="5994400" y="2554947"/>
            <a:ext cx="5359400" cy="3361242"/>
          </a:xfrm>
          <a:prstGeom prst="rect">
            <a:avLst/>
          </a:prstGeom>
        </p:spPr>
      </p:pic>
      <p:pic>
        <p:nvPicPr>
          <p:cNvPr id="4" name="Google Shape;134;p5" descr="Picture 7">
            <a:extLst>
              <a:ext uri="{FF2B5EF4-FFF2-40B4-BE49-F238E27FC236}">
                <a16:creationId xmlns:a16="http://schemas.microsoft.com/office/drawing/2014/main" id="{75600D8C-F105-F904-7F01-40FDE662885D}"/>
              </a:ext>
            </a:extLst>
          </p:cNvPr>
          <p:cNvPicPr preferRelativeResize="0"/>
          <p:nvPr/>
        </p:nvPicPr>
        <p:blipFill rotWithShape="1">
          <a:blip r:embed="rId4">
            <a:alphaModFix/>
          </a:blip>
          <a:srcRect l="6885" r="2692" b="3"/>
          <a:stretch/>
        </p:blipFill>
        <p:spPr>
          <a:xfrm>
            <a:off x="168604" y="5331417"/>
            <a:ext cx="1551708" cy="14565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090246" y="428563"/>
            <a:ext cx="10515600" cy="1029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29411"/>
              <a:buFont typeface="Times New Roman"/>
              <a:buNone/>
            </a:pPr>
            <a:r>
              <a:rPr lang="en-US" sz="3400" dirty="0">
                <a:latin typeface="Arial"/>
                <a:ea typeface="Arial"/>
                <a:cs typeface="Arial"/>
                <a:sym typeface="Arial"/>
              </a:rPr>
              <a:t>Intestinal Parasites Develop Survival Strategies</a:t>
            </a:r>
            <a:br>
              <a:rPr lang="en-US" sz="3400" dirty="0">
                <a:latin typeface="Arial"/>
                <a:ea typeface="Arial"/>
                <a:cs typeface="Arial"/>
                <a:sym typeface="Arial"/>
              </a:rPr>
            </a:br>
            <a:endParaRPr sz="3400" dirty="0">
              <a:latin typeface="Arial"/>
              <a:ea typeface="Arial"/>
              <a:cs typeface="Arial"/>
              <a:sym typeface="Arial"/>
            </a:endParaRPr>
          </a:p>
        </p:txBody>
      </p:sp>
      <p:sp>
        <p:nvSpPr>
          <p:cNvPr id="193" name="Google Shape;193;p9"/>
          <p:cNvSpPr txBox="1">
            <a:spLocks noGrp="1"/>
          </p:cNvSpPr>
          <p:nvPr>
            <p:ph type="body" idx="1"/>
          </p:nvPr>
        </p:nvSpPr>
        <p:spPr>
          <a:xfrm>
            <a:off x="1215213" y="1309607"/>
            <a:ext cx="10586745" cy="4822289"/>
          </a:xfrm>
          <a:prstGeom prst="rect">
            <a:avLst/>
          </a:prstGeom>
          <a:noFill/>
          <a:ln>
            <a:noFill/>
          </a:ln>
        </p:spPr>
        <p:txBody>
          <a:bodyPr spcFirstLastPara="1" wrap="square" lIns="91425" tIns="45700" rIns="91425" bIns="45700" anchor="t" anchorCtr="0">
            <a:normAutofit/>
          </a:bodyPr>
          <a:lstStyle/>
          <a:p>
            <a:pPr indent="-457200">
              <a:spcBef>
                <a:spcPts val="0"/>
              </a:spcBef>
              <a:buSzPct val="100000"/>
            </a:pPr>
            <a:r>
              <a:rPr lang="en-US" dirty="0">
                <a:latin typeface="Times New Roman" panose="02020603050405020304" pitchFamily="18" charset="0"/>
                <a:cs typeface="Times New Roman" panose="02020603050405020304" pitchFamily="18" charset="0"/>
              </a:rPr>
              <a:t>A strong immune system can normally prevent the intestinal parasites from implanting by producing specific antibodies. However, some parasites have developed quite perfidious survival strategies that make it impossible for the immune system to act against them. </a:t>
            </a:r>
          </a:p>
          <a:p>
            <a:pPr marL="0" indent="0">
              <a:spcBef>
                <a:spcPts val="0"/>
              </a:spcBef>
              <a:buSzPct val="100000"/>
              <a:buNone/>
            </a:pPr>
            <a:endParaRPr lang="en-US" dirty="0">
              <a:latin typeface="Times New Roman" panose="02020603050405020304" pitchFamily="18" charset="0"/>
              <a:cs typeface="Times New Roman" panose="02020603050405020304" pitchFamily="18" charset="0"/>
            </a:endParaRPr>
          </a:p>
          <a:p>
            <a:pPr indent="-457200">
              <a:spcBef>
                <a:spcPts val="0"/>
              </a:spcBef>
              <a:buSzPct val="100000"/>
            </a:pPr>
            <a:r>
              <a:rPr lang="en-US" dirty="0">
                <a:latin typeface="Times New Roman" panose="02020603050405020304" pitchFamily="18" charset="0"/>
                <a:cs typeface="Times New Roman" panose="02020603050405020304" pitchFamily="18" charset="0"/>
              </a:rPr>
              <a:t>Some intestinal parasites repeatedly change their surface structure by shedding their skin. In this way, the parasite can no longer be recognized as an invader by relevant antibodies and escape the defense mechanisms of the human host. </a:t>
            </a:r>
            <a:endParaRPr dirty="0">
              <a:latin typeface="Times New Roman" panose="02020603050405020304" pitchFamily="18" charset="0"/>
              <a:cs typeface="Times New Roman" panose="02020603050405020304" pitchFamily="18" charset="0"/>
            </a:endParaRPr>
          </a:p>
        </p:txBody>
      </p:sp>
      <p:sp>
        <p:nvSpPr>
          <p:cNvPr id="195" name="Google Shape;195;p9"/>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7" name="Google Shape;197;p9"/>
          <p:cNvSpPr txBox="1"/>
          <p:nvPr/>
        </p:nvSpPr>
        <p:spPr>
          <a:xfrm>
            <a:off x="2682663" y="6444519"/>
            <a:ext cx="78769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2" name="Google Shape;134;p5" descr="Picture 7">
            <a:extLst>
              <a:ext uri="{FF2B5EF4-FFF2-40B4-BE49-F238E27FC236}">
                <a16:creationId xmlns:a16="http://schemas.microsoft.com/office/drawing/2014/main" id="{24FCD348-663F-D3C9-2999-445DF05201E7}"/>
              </a:ext>
            </a:extLst>
          </p:cNvPr>
          <p:cNvPicPr preferRelativeResize="0"/>
          <p:nvPr/>
        </p:nvPicPr>
        <p:blipFill rotWithShape="1">
          <a:blip r:embed="rId3">
            <a:alphaModFix/>
          </a:blip>
          <a:srcRect l="6885" r="2692" b="3"/>
          <a:stretch/>
        </p:blipFill>
        <p:spPr>
          <a:xfrm>
            <a:off x="254786" y="5191933"/>
            <a:ext cx="1590888" cy="1499246"/>
          </a:xfrm>
          <a:prstGeom prst="rect">
            <a:avLst/>
          </a:prstGeom>
          <a:noFill/>
          <a:ln>
            <a:noFill/>
          </a:ln>
        </p:spPr>
      </p:pic>
    </p:spTree>
    <p:extLst>
      <p:ext uri="{BB962C8B-B14F-4D97-AF65-F5344CB8AC3E}">
        <p14:creationId xmlns:p14="http://schemas.microsoft.com/office/powerpoint/2010/main" val="129725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090246" y="428563"/>
            <a:ext cx="10515600" cy="1029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29411"/>
              <a:buFont typeface="Times New Roman"/>
              <a:buNone/>
            </a:pPr>
            <a:r>
              <a:rPr lang="en-US" sz="3400" dirty="0">
                <a:latin typeface="Arial"/>
                <a:ea typeface="Arial"/>
                <a:cs typeface="Arial"/>
                <a:sym typeface="Arial"/>
              </a:rPr>
              <a:t>Intestinal Parasites Develop Survival Strategies</a:t>
            </a:r>
            <a:br>
              <a:rPr lang="en-US" sz="3400" dirty="0">
                <a:latin typeface="Arial"/>
                <a:ea typeface="Arial"/>
                <a:cs typeface="Arial"/>
                <a:sym typeface="Arial"/>
              </a:rPr>
            </a:br>
            <a:endParaRPr sz="3400" dirty="0">
              <a:latin typeface="Arial"/>
              <a:ea typeface="Arial"/>
              <a:cs typeface="Arial"/>
              <a:sym typeface="Arial"/>
            </a:endParaRPr>
          </a:p>
        </p:txBody>
      </p:sp>
      <p:sp>
        <p:nvSpPr>
          <p:cNvPr id="193" name="Google Shape;193;p9"/>
          <p:cNvSpPr txBox="1">
            <a:spLocks noGrp="1"/>
          </p:cNvSpPr>
          <p:nvPr>
            <p:ph type="body" idx="1"/>
          </p:nvPr>
        </p:nvSpPr>
        <p:spPr>
          <a:xfrm>
            <a:off x="1215213" y="1309607"/>
            <a:ext cx="10586745" cy="4822289"/>
          </a:xfrm>
          <a:prstGeom prst="rect">
            <a:avLst/>
          </a:prstGeom>
          <a:noFill/>
          <a:ln>
            <a:noFill/>
          </a:ln>
        </p:spPr>
        <p:txBody>
          <a:bodyPr spcFirstLastPara="1" wrap="square" lIns="91425" tIns="45700" rIns="91425" bIns="45700" anchor="t" anchorCtr="0">
            <a:normAutofit/>
          </a:bodyPr>
          <a:lstStyle/>
          <a:p>
            <a:pPr indent="-457200">
              <a:spcBef>
                <a:spcPts val="0"/>
              </a:spcBef>
              <a:buSzPct val="100000"/>
            </a:pPr>
            <a:r>
              <a:rPr lang="en-US" dirty="0">
                <a:latin typeface="Times New Roman" panose="02020603050405020304" pitchFamily="18" charset="0"/>
                <a:cs typeface="Times New Roman" panose="02020603050405020304" pitchFamily="18" charset="0"/>
              </a:rPr>
              <a:t>Other parasites release certain substances that stimulate the immune system to produce more so-called regulatory cells. This cell type suppresses the body’s healthy immune response, allowing the parasite to develop, grow, and possibly multiply undisturbed. </a:t>
            </a:r>
          </a:p>
          <a:p>
            <a:pPr indent="-457200">
              <a:spcBef>
                <a:spcPts val="0"/>
              </a:spcBef>
              <a:buSzPct val="100000"/>
            </a:pPr>
            <a:endParaRPr lang="en-US" dirty="0">
              <a:latin typeface="Times New Roman" panose="02020603050405020304" pitchFamily="18" charset="0"/>
              <a:cs typeface="Times New Roman" panose="02020603050405020304" pitchFamily="18" charset="0"/>
            </a:endParaRPr>
          </a:p>
          <a:p>
            <a:pPr indent="-457200">
              <a:spcBef>
                <a:spcPts val="0"/>
              </a:spcBef>
              <a:buSzPct val="100000"/>
            </a:pPr>
            <a:r>
              <a:rPr lang="en-US" dirty="0">
                <a:latin typeface="Times New Roman" panose="02020603050405020304" pitchFamily="18" charset="0"/>
                <a:cs typeface="Times New Roman" panose="02020603050405020304" pitchFamily="18" charset="0"/>
              </a:rPr>
              <a:t>In addition, all intestinal parasites benefit from an unhealthy intestinal environment. The more compromised a person's intestinal condition, the more favorable it becomes for parasites to inhabit the various contaminated crevices of the intestinal wall. They may even proliferate in pre-existing diverticulitis (sac-shaped protrusions) and multiply without hindrance.</a:t>
            </a:r>
            <a:endParaRPr dirty="0">
              <a:latin typeface="Times New Roman" panose="02020603050405020304" pitchFamily="18" charset="0"/>
              <a:cs typeface="Times New Roman" panose="02020603050405020304" pitchFamily="18" charset="0"/>
            </a:endParaRPr>
          </a:p>
        </p:txBody>
      </p:sp>
      <p:sp>
        <p:nvSpPr>
          <p:cNvPr id="195" name="Google Shape;195;p9"/>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7" name="Google Shape;197;p9"/>
          <p:cNvSpPr txBox="1"/>
          <p:nvPr/>
        </p:nvSpPr>
        <p:spPr>
          <a:xfrm>
            <a:off x="2682663" y="6444519"/>
            <a:ext cx="78769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2" name="Google Shape;134;p5" descr="Picture 7">
            <a:extLst>
              <a:ext uri="{FF2B5EF4-FFF2-40B4-BE49-F238E27FC236}">
                <a16:creationId xmlns:a16="http://schemas.microsoft.com/office/drawing/2014/main" id="{24FCD348-663F-D3C9-2999-445DF05201E7}"/>
              </a:ext>
            </a:extLst>
          </p:cNvPr>
          <p:cNvPicPr preferRelativeResize="0"/>
          <p:nvPr/>
        </p:nvPicPr>
        <p:blipFill rotWithShape="1">
          <a:blip r:embed="rId3">
            <a:alphaModFix/>
          </a:blip>
          <a:srcRect l="6885" r="2692" b="3"/>
          <a:stretch/>
        </p:blipFill>
        <p:spPr>
          <a:xfrm>
            <a:off x="254786" y="5191933"/>
            <a:ext cx="1590888" cy="1499246"/>
          </a:xfrm>
          <a:prstGeom prst="rect">
            <a:avLst/>
          </a:prstGeom>
          <a:noFill/>
          <a:ln>
            <a:noFill/>
          </a:ln>
        </p:spPr>
      </p:pic>
    </p:spTree>
    <p:extLst>
      <p:ext uri="{BB962C8B-B14F-4D97-AF65-F5344CB8AC3E}">
        <p14:creationId xmlns:p14="http://schemas.microsoft.com/office/powerpoint/2010/main" val="60737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090245" y="428563"/>
            <a:ext cx="10858947" cy="1029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29411"/>
              <a:buFont typeface="Times New Roman"/>
              <a:buNone/>
            </a:pPr>
            <a:r>
              <a:rPr lang="en-US" sz="3400" dirty="0">
                <a:latin typeface="Arial"/>
                <a:ea typeface="Arial"/>
                <a:cs typeface="Arial"/>
                <a:sym typeface="Arial"/>
              </a:rPr>
              <a:t>Parasites are Often Not Considered When Diagnosing </a:t>
            </a:r>
            <a:br>
              <a:rPr lang="en-US" sz="3400" dirty="0">
                <a:latin typeface="Arial"/>
                <a:ea typeface="Arial"/>
                <a:cs typeface="Arial"/>
                <a:sym typeface="Arial"/>
              </a:rPr>
            </a:br>
            <a:endParaRPr sz="3400" dirty="0">
              <a:latin typeface="Arial"/>
              <a:ea typeface="Arial"/>
              <a:cs typeface="Arial"/>
              <a:sym typeface="Arial"/>
            </a:endParaRPr>
          </a:p>
        </p:txBody>
      </p:sp>
      <p:sp>
        <p:nvSpPr>
          <p:cNvPr id="193" name="Google Shape;193;p9"/>
          <p:cNvSpPr txBox="1">
            <a:spLocks noGrp="1"/>
          </p:cNvSpPr>
          <p:nvPr>
            <p:ph type="body" idx="1"/>
          </p:nvPr>
        </p:nvSpPr>
        <p:spPr>
          <a:xfrm>
            <a:off x="1305019" y="1232115"/>
            <a:ext cx="10586745" cy="4822289"/>
          </a:xfrm>
          <a:prstGeom prst="rect">
            <a:avLst/>
          </a:prstGeom>
          <a:noFill/>
          <a:ln>
            <a:noFill/>
          </a:ln>
        </p:spPr>
        <p:txBody>
          <a:bodyPr spcFirstLastPara="1" wrap="square" lIns="91425" tIns="45700" rIns="91425" bIns="45700" anchor="t" anchorCtr="0">
            <a:normAutofit/>
          </a:bodyPr>
          <a:lstStyle/>
          <a:p>
            <a:pPr indent="-457200">
              <a:spcBef>
                <a:spcPts val="0"/>
              </a:spcBef>
              <a:buSzPct val="100000"/>
            </a:pPr>
            <a:r>
              <a:rPr lang="en-US" dirty="0">
                <a:latin typeface="Times New Roman" panose="02020603050405020304" pitchFamily="18" charset="0"/>
                <a:cs typeface="Times New Roman" panose="02020603050405020304" pitchFamily="18" charset="0"/>
              </a:rPr>
              <a:t>A parasite infestation is often difficult to diagnose because the parasitic symptoms are very non-specific. Many doctors often do not recognize a connection between a parasitic infection and serious illness. It is too easy to confuse the symptoms with other diseases and the therapy aimed at them will be correspondingly ineffective. </a:t>
            </a:r>
          </a:p>
          <a:p>
            <a:pPr marL="0" indent="0">
              <a:spcBef>
                <a:spcPts val="0"/>
              </a:spcBef>
              <a:buSzPct val="100000"/>
              <a:buNone/>
            </a:pPr>
            <a:endParaRPr lang="en-US" dirty="0">
              <a:latin typeface="Times New Roman" panose="02020603050405020304" pitchFamily="18" charset="0"/>
              <a:cs typeface="Times New Roman" panose="02020603050405020304" pitchFamily="18" charset="0"/>
            </a:endParaRPr>
          </a:p>
          <a:p>
            <a:pPr indent="-457200">
              <a:spcBef>
                <a:spcPts val="0"/>
              </a:spcBef>
              <a:buSzPct val="100000"/>
            </a:pPr>
            <a:r>
              <a:rPr lang="en-US" dirty="0">
                <a:latin typeface="Times New Roman" panose="02020603050405020304" pitchFamily="18" charset="0"/>
                <a:cs typeface="Times New Roman" panose="02020603050405020304" pitchFamily="18" charset="0"/>
              </a:rPr>
              <a:t>Another potential factor contributing to misdiagnosis is the limited consideration given by many medical professionals to a parasite infestation, specifically intestinal parasitosis. It appears that there is still a prevailing belief among doctors that parasites are only a concern in tropical and third-world countries, which is not accurate.</a:t>
            </a:r>
          </a:p>
        </p:txBody>
      </p:sp>
      <p:sp>
        <p:nvSpPr>
          <p:cNvPr id="195" name="Google Shape;195;p9"/>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7" name="Google Shape;197;p9"/>
          <p:cNvSpPr txBox="1"/>
          <p:nvPr/>
        </p:nvSpPr>
        <p:spPr>
          <a:xfrm>
            <a:off x="2682663" y="6444519"/>
            <a:ext cx="78769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2" name="Google Shape;134;p5" descr="Picture 7">
            <a:extLst>
              <a:ext uri="{FF2B5EF4-FFF2-40B4-BE49-F238E27FC236}">
                <a16:creationId xmlns:a16="http://schemas.microsoft.com/office/drawing/2014/main" id="{24FCD348-663F-D3C9-2999-445DF05201E7}"/>
              </a:ext>
            </a:extLst>
          </p:cNvPr>
          <p:cNvPicPr preferRelativeResize="0"/>
          <p:nvPr/>
        </p:nvPicPr>
        <p:blipFill rotWithShape="1">
          <a:blip r:embed="rId3">
            <a:alphaModFix/>
          </a:blip>
          <a:srcRect l="6885" r="2692" b="3"/>
          <a:stretch/>
        </p:blipFill>
        <p:spPr>
          <a:xfrm>
            <a:off x="254786" y="5106692"/>
            <a:ext cx="1590888" cy="1584487"/>
          </a:xfrm>
          <a:prstGeom prst="rect">
            <a:avLst/>
          </a:prstGeom>
          <a:noFill/>
          <a:ln>
            <a:noFill/>
          </a:ln>
        </p:spPr>
      </p:pic>
    </p:spTree>
    <p:extLst>
      <p:ext uri="{BB962C8B-B14F-4D97-AF65-F5344CB8AC3E}">
        <p14:creationId xmlns:p14="http://schemas.microsoft.com/office/powerpoint/2010/main" val="264693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14"/>
          <p:cNvSpPr/>
          <p:nvPr/>
        </p:nvSpPr>
        <p:spPr>
          <a:xfrm>
            <a:off x="0" y="1143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4"/>
          <p:cNvSpPr txBox="1">
            <a:spLocks noGrp="1"/>
          </p:cNvSpPr>
          <p:nvPr>
            <p:ph type="title"/>
          </p:nvPr>
        </p:nvSpPr>
        <p:spPr>
          <a:xfrm>
            <a:off x="1393043" y="268248"/>
            <a:ext cx="6247722" cy="14617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US" dirty="0">
                <a:latin typeface="Arial"/>
                <a:ea typeface="Arial"/>
                <a:cs typeface="Arial"/>
                <a:sym typeface="Arial"/>
              </a:rPr>
              <a:t>CASE STUDY</a:t>
            </a:r>
            <a:endParaRPr dirty="0"/>
          </a:p>
        </p:txBody>
      </p:sp>
      <p:sp>
        <p:nvSpPr>
          <p:cNvPr id="257" name="Google Shape;257;p14"/>
          <p:cNvSpPr txBox="1">
            <a:spLocks noGrp="1"/>
          </p:cNvSpPr>
          <p:nvPr>
            <p:ph type="body" idx="1"/>
          </p:nvPr>
        </p:nvSpPr>
        <p:spPr>
          <a:xfrm>
            <a:off x="1246065" y="1076088"/>
            <a:ext cx="6520449" cy="266675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ts val="1800"/>
              <a:buNone/>
            </a:pPr>
            <a:r>
              <a:rPr lang="en-US" sz="1800" b="1" dirty="0">
                <a:latin typeface="Times New Roman" panose="02020603050405020304" pitchFamily="18" charset="0"/>
                <a:ea typeface="Sorts Mill Goudy"/>
                <a:cs typeface="Times New Roman" panose="02020603050405020304" pitchFamily="18" charset="0"/>
                <a:sym typeface="Sorts Mill Goudy"/>
              </a:rPr>
              <a:t>Patient</a:t>
            </a:r>
            <a:r>
              <a:rPr lang="en-US" sz="1800" dirty="0">
                <a:latin typeface="Times New Roman" panose="02020603050405020304" pitchFamily="18" charset="0"/>
                <a:ea typeface="Sorts Mill Goudy"/>
                <a:cs typeface="Times New Roman" panose="02020603050405020304" pitchFamily="18" charset="0"/>
                <a:sym typeface="Sorts Mill Goudy"/>
              </a:rPr>
              <a:t>: </a:t>
            </a:r>
            <a:r>
              <a:rPr lang="hu-HU" sz="1800" dirty="0">
                <a:latin typeface="Times New Roman" panose="02020603050405020304" pitchFamily="18" charset="0"/>
                <a:ea typeface="Sorts Mill Goudy"/>
                <a:cs typeface="Times New Roman" panose="02020603050405020304" pitchFamily="18" charset="0"/>
                <a:sym typeface="Sorts Mill Goudy"/>
              </a:rPr>
              <a:t>Female</a:t>
            </a:r>
            <a:endParaRPr sz="1800" dirty="0">
              <a:latin typeface="Times New Roman" panose="02020603050405020304" pitchFamily="18" charset="0"/>
              <a:ea typeface="Sorts Mill Goudy"/>
              <a:cs typeface="Times New Roman" panose="02020603050405020304" pitchFamily="18" charset="0"/>
              <a:sym typeface="Sorts Mill Goudy"/>
            </a:endParaRPr>
          </a:p>
          <a:p>
            <a:pPr marL="0" lvl="0" indent="0" algn="l" rtl="0">
              <a:lnSpc>
                <a:spcPct val="100000"/>
              </a:lnSpc>
              <a:spcBef>
                <a:spcPts val="600"/>
              </a:spcBef>
              <a:spcAft>
                <a:spcPts val="0"/>
              </a:spcAft>
              <a:buClr>
                <a:schemeClr val="dk1"/>
              </a:buClr>
              <a:buSzPts val="1800"/>
              <a:buNone/>
            </a:pPr>
            <a:r>
              <a:rPr lang="en-US" sz="1800" b="1" dirty="0">
                <a:latin typeface="Times New Roman" panose="02020603050405020304" pitchFamily="18" charset="0"/>
                <a:ea typeface="Sorts Mill Goudy"/>
                <a:cs typeface="Times New Roman" panose="02020603050405020304" pitchFamily="18" charset="0"/>
                <a:sym typeface="Sorts Mill Goudy"/>
              </a:rPr>
              <a:t>Age</a:t>
            </a:r>
            <a:r>
              <a:rPr lang="en-US" sz="1800" dirty="0">
                <a:latin typeface="Times New Roman" panose="02020603050405020304" pitchFamily="18" charset="0"/>
                <a:ea typeface="Sorts Mill Goudy"/>
                <a:cs typeface="Times New Roman" panose="02020603050405020304" pitchFamily="18" charset="0"/>
                <a:sym typeface="Sorts Mill Goudy"/>
              </a:rPr>
              <a:t>: </a:t>
            </a:r>
            <a:r>
              <a:rPr lang="hu-HU" sz="1800" dirty="0">
                <a:latin typeface="Times New Roman" panose="02020603050405020304" pitchFamily="18" charset="0"/>
                <a:ea typeface="Sorts Mill Goudy"/>
                <a:cs typeface="Times New Roman" panose="02020603050405020304" pitchFamily="18" charset="0"/>
                <a:sym typeface="Sorts Mill Goudy"/>
              </a:rPr>
              <a:t>35 years old</a:t>
            </a:r>
            <a:endParaRPr sz="1800" dirty="0">
              <a:latin typeface="Times New Roman" panose="02020603050405020304" pitchFamily="18" charset="0"/>
              <a:ea typeface="Sorts Mill Goudy"/>
              <a:cs typeface="Times New Roman" panose="02020603050405020304" pitchFamily="18" charset="0"/>
              <a:sym typeface="Sorts Mill Goudy"/>
            </a:endParaRPr>
          </a:p>
          <a:p>
            <a:pPr marL="0" lvl="0" indent="0">
              <a:lnSpc>
                <a:spcPct val="100000"/>
              </a:lnSpc>
              <a:spcBef>
                <a:spcPts val="600"/>
              </a:spcBef>
              <a:buNone/>
            </a:pPr>
            <a:r>
              <a:rPr lang="en-US" sz="1800" b="1" dirty="0">
                <a:latin typeface="Times New Roman" panose="02020603050405020304" pitchFamily="18" charset="0"/>
                <a:ea typeface="Sorts Mill Goudy"/>
                <a:cs typeface="Times New Roman" panose="02020603050405020304" pitchFamily="18" charset="0"/>
                <a:sym typeface="Sorts Mill Goudy"/>
              </a:rPr>
              <a:t>History:</a:t>
            </a:r>
            <a:r>
              <a:rPr lang="en-US" sz="1800" kern="1200" dirty="0">
                <a:solidFill>
                  <a:prstClr val="black"/>
                </a:solidFill>
                <a:latin typeface="Times New Roman" panose="02020603050405020304" pitchFamily="18" charset="0"/>
                <a:ea typeface="+mn-ea"/>
                <a:cs typeface="Times New Roman" panose="02020603050405020304" pitchFamily="18" charset="0"/>
              </a:rPr>
              <a:t> </a:t>
            </a:r>
            <a:r>
              <a:rPr lang="hu-HU" sz="1800" kern="1200" dirty="0">
                <a:solidFill>
                  <a:prstClr val="black"/>
                </a:solidFill>
                <a:latin typeface="Times New Roman" panose="02020603050405020304" pitchFamily="18" charset="0"/>
                <a:ea typeface="+mn-ea"/>
                <a:cs typeface="Times New Roman" panose="02020603050405020304" pitchFamily="18" charset="0"/>
              </a:rPr>
              <a:t>Family history is negative</a:t>
            </a:r>
          </a:p>
          <a:p>
            <a:pPr marL="0" lvl="0" indent="0">
              <a:lnSpc>
                <a:spcPct val="100000"/>
              </a:lnSpc>
              <a:spcBef>
                <a:spcPts val="600"/>
              </a:spcBef>
              <a:buNone/>
            </a:pPr>
            <a:r>
              <a:rPr lang="en-US" sz="1800" b="1" dirty="0">
                <a:latin typeface="Times New Roman" panose="02020603050405020304" pitchFamily="18" charset="0"/>
                <a:ea typeface="Sorts Mill Goudy"/>
                <a:cs typeface="Times New Roman" panose="02020603050405020304" pitchFamily="18" charset="0"/>
                <a:sym typeface="Sorts Mill Goudy"/>
              </a:rPr>
              <a:t>Medical history:</a:t>
            </a:r>
            <a:endParaRPr lang="hu-HU" sz="1800" b="1" dirty="0">
              <a:latin typeface="Times New Roman" panose="02020603050405020304" pitchFamily="18" charset="0"/>
              <a:ea typeface="Sorts Mill Goudy"/>
              <a:cs typeface="Times New Roman" panose="02020603050405020304" pitchFamily="18" charset="0"/>
              <a:sym typeface="Sorts Mill Goudy"/>
            </a:endParaRPr>
          </a:p>
          <a:p>
            <a:pPr marL="285750" indent="-285750">
              <a:lnSpc>
                <a:spcPct val="100000"/>
              </a:lnSpc>
              <a:spcBef>
                <a:spcPts val="600"/>
              </a:spcBef>
            </a:pPr>
            <a:r>
              <a:rPr lang="en-US" sz="1800" dirty="0">
                <a:latin typeface="Times New Roman" panose="02020603050405020304" pitchFamily="18" charset="0"/>
                <a:ea typeface="Sorts Mill Goudy"/>
                <a:cs typeface="Times New Roman" panose="02020603050405020304" pitchFamily="18" charset="0"/>
                <a:sym typeface="Sorts Mill Goudy"/>
              </a:rPr>
              <a:t>Long Covid symptoms after Covid-19 infection (non-</a:t>
            </a:r>
            <a:r>
              <a:rPr lang="en-US" sz="1800" dirty="0" err="1">
                <a:latin typeface="Times New Roman" panose="02020603050405020304" pitchFamily="18" charset="0"/>
                <a:ea typeface="Sorts Mill Goudy"/>
                <a:cs typeface="Times New Roman" panose="02020603050405020304" pitchFamily="18" charset="0"/>
                <a:sym typeface="Sorts Mill Goudy"/>
              </a:rPr>
              <a:t>vx</a:t>
            </a:r>
            <a:r>
              <a:rPr lang="en-US" sz="1800" dirty="0">
                <a:latin typeface="Times New Roman" panose="02020603050405020304" pitchFamily="18" charset="0"/>
                <a:ea typeface="Sorts Mill Goudy"/>
                <a:cs typeface="Times New Roman" panose="02020603050405020304" pitchFamily="18" charset="0"/>
                <a:sym typeface="Sorts Mill Goudy"/>
              </a:rPr>
              <a:t>) and parasite infestation.</a:t>
            </a:r>
          </a:p>
          <a:p>
            <a:pPr marL="285750" indent="-285750">
              <a:lnSpc>
                <a:spcPct val="100000"/>
              </a:lnSpc>
              <a:spcBef>
                <a:spcPts val="600"/>
              </a:spcBef>
            </a:pPr>
            <a:r>
              <a:rPr lang="en-US" sz="1800" dirty="0">
                <a:latin typeface="Times New Roman" panose="02020603050405020304" pitchFamily="18" charset="0"/>
                <a:ea typeface="Sorts Mill Goudy"/>
                <a:cs typeface="Times New Roman" panose="02020603050405020304" pitchFamily="18" charset="0"/>
                <a:sym typeface="Sorts Mill Goudy"/>
              </a:rPr>
              <a:t>As a teenager hay fever and gut issues. After her first child tooth decay and underweight. </a:t>
            </a:r>
          </a:p>
          <a:p>
            <a:pPr marL="0" indent="0">
              <a:lnSpc>
                <a:spcPct val="100000"/>
              </a:lnSpc>
              <a:spcBef>
                <a:spcPts val="600"/>
              </a:spcBef>
              <a:buNone/>
            </a:pPr>
            <a:r>
              <a:rPr lang="en-US" sz="1800" dirty="0">
                <a:latin typeface="Times New Roman" panose="02020603050405020304" pitchFamily="18" charset="0"/>
                <a:ea typeface="Sorts Mill Goudy"/>
                <a:cs typeface="Times New Roman" panose="02020603050405020304" pitchFamily="18" charset="0"/>
                <a:sym typeface="Sorts Mill Goudy"/>
              </a:rPr>
              <a:t>Followed by:</a:t>
            </a:r>
          </a:p>
          <a:p>
            <a:pPr marL="0" indent="0">
              <a:lnSpc>
                <a:spcPct val="100000"/>
              </a:lnSpc>
              <a:spcBef>
                <a:spcPts val="600"/>
              </a:spcBef>
              <a:buNone/>
            </a:pPr>
            <a:endParaRPr lang="en-US" sz="1800" dirty="0">
              <a:latin typeface="Sorts Mill Goudy"/>
              <a:ea typeface="Sorts Mill Goudy"/>
              <a:cs typeface="Sorts Mill Goudy"/>
              <a:sym typeface="Sorts Mill Goudy"/>
            </a:endParaRPr>
          </a:p>
          <a:p>
            <a:pPr marL="0" indent="0">
              <a:spcBef>
                <a:spcPts val="0"/>
              </a:spcBef>
              <a:buSzPct val="100000"/>
              <a:buNone/>
            </a:pPr>
            <a:endParaRPr lang="hu-HU" sz="1800" dirty="0">
              <a:latin typeface="Times New Roman" panose="02020603050405020304" pitchFamily="18" charset="0"/>
              <a:cs typeface="Times New Roman" panose="02020603050405020304" pitchFamily="18" charset="0"/>
            </a:endParaRPr>
          </a:p>
          <a:p>
            <a:pPr marL="0" lvl="0" indent="0">
              <a:lnSpc>
                <a:spcPct val="100000"/>
              </a:lnSpc>
              <a:spcBef>
                <a:spcPts val="600"/>
              </a:spcBef>
              <a:buNone/>
            </a:pPr>
            <a:endParaRPr lang="hu-HU" sz="1800" dirty="0">
              <a:latin typeface="Sorts Mill Goudy"/>
              <a:ea typeface="Sorts Mill Goudy"/>
              <a:cs typeface="Sorts Mill Goudy"/>
              <a:sym typeface="Sorts Mill Goudy"/>
            </a:endParaRPr>
          </a:p>
          <a:p>
            <a:pPr marL="0" lvl="0" indent="0" algn="l" rtl="0">
              <a:lnSpc>
                <a:spcPct val="100000"/>
              </a:lnSpc>
              <a:spcBef>
                <a:spcPts val="600"/>
              </a:spcBef>
              <a:spcAft>
                <a:spcPts val="0"/>
              </a:spcAft>
              <a:buClr>
                <a:schemeClr val="dk1"/>
              </a:buClr>
              <a:buSzPts val="1800"/>
              <a:buNone/>
            </a:pPr>
            <a:endParaRPr sz="1800" dirty="0">
              <a:latin typeface="Sorts Mill Goudy"/>
              <a:ea typeface="Sorts Mill Goudy"/>
              <a:cs typeface="Sorts Mill Goudy"/>
              <a:sym typeface="Sorts Mill Goudy"/>
            </a:endParaRPr>
          </a:p>
        </p:txBody>
      </p:sp>
      <p:sp>
        <p:nvSpPr>
          <p:cNvPr id="258" name="Google Shape;258;p14"/>
          <p:cNvSpPr/>
          <p:nvPr/>
        </p:nvSpPr>
        <p:spPr>
          <a:xfrm>
            <a:off x="8219545" y="1333265"/>
            <a:ext cx="2926988" cy="2594434"/>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4"/>
          <p:cNvSpPr/>
          <p:nvPr/>
        </p:nvSpPr>
        <p:spPr>
          <a:xfrm>
            <a:off x="7575032"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4"/>
          <p:cNvSpPr/>
          <p:nvPr/>
        </p:nvSpPr>
        <p:spPr>
          <a:xfrm>
            <a:off x="8152922"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4"/>
          <p:cNvSpPr/>
          <p:nvPr/>
        </p:nvSpPr>
        <p:spPr>
          <a:xfrm>
            <a:off x="0" y="51357"/>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2" name="Google Shape;262;p14" descr="Picture 7"/>
          <p:cNvPicPr preferRelativeResize="0"/>
          <p:nvPr/>
        </p:nvPicPr>
        <p:blipFill rotWithShape="1">
          <a:blip r:embed="rId3">
            <a:alphaModFix/>
          </a:blip>
          <a:srcRect/>
          <a:stretch/>
        </p:blipFill>
        <p:spPr>
          <a:xfrm>
            <a:off x="8517928" y="1560918"/>
            <a:ext cx="2229984" cy="2241191"/>
          </a:xfrm>
          <a:prstGeom prst="rect">
            <a:avLst/>
          </a:prstGeom>
          <a:noFill/>
          <a:ln>
            <a:noFill/>
          </a:ln>
        </p:spPr>
      </p:pic>
      <p:sp>
        <p:nvSpPr>
          <p:cNvPr id="263" name="Google Shape;263;p14"/>
          <p:cNvSpPr/>
          <p:nvPr/>
        </p:nvSpPr>
        <p:spPr>
          <a:xfrm rot="10800000" flipH="1">
            <a:off x="1050232" y="6400796"/>
            <a:ext cx="11141767" cy="498621"/>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4" name="Google Shape;264;p14"/>
          <p:cNvSpPr txBox="1"/>
          <p:nvPr/>
        </p:nvSpPr>
        <p:spPr>
          <a:xfrm>
            <a:off x="2638697" y="6465441"/>
            <a:ext cx="86476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
        <p:nvSpPr>
          <p:cNvPr id="3" name="TextBox 2">
            <a:extLst>
              <a:ext uri="{FF2B5EF4-FFF2-40B4-BE49-F238E27FC236}">
                <a16:creationId xmlns:a16="http://schemas.microsoft.com/office/drawing/2014/main" id="{E9603C5E-6799-A4FC-1AA7-90DAFC717599}"/>
              </a:ext>
            </a:extLst>
          </p:cNvPr>
          <p:cNvSpPr txBox="1"/>
          <p:nvPr/>
        </p:nvSpPr>
        <p:spPr>
          <a:xfrm>
            <a:off x="1246065" y="3763365"/>
            <a:ext cx="3077962" cy="1615827"/>
          </a:xfrm>
          <a:prstGeom prst="rect">
            <a:avLst/>
          </a:prstGeom>
          <a:noFill/>
        </p:spPr>
        <p:txBody>
          <a:bodyPr wrap="square" rtlCol="0">
            <a:spAutoFit/>
          </a:bodyPr>
          <a:lstStyle/>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Migraine </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Angina (treated with antibiotics)</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Constant Infections </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Sciatica Issues </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Panic Attacks </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Visual Problems </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Rashes </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Dry Skin </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IBS</a:t>
            </a:r>
          </a:p>
        </p:txBody>
      </p:sp>
      <p:sp>
        <p:nvSpPr>
          <p:cNvPr id="4" name="TextBox 3">
            <a:extLst>
              <a:ext uri="{FF2B5EF4-FFF2-40B4-BE49-F238E27FC236}">
                <a16:creationId xmlns:a16="http://schemas.microsoft.com/office/drawing/2014/main" id="{15B0F2AC-FECC-02BF-2F54-526AD8926F74}"/>
              </a:ext>
            </a:extLst>
          </p:cNvPr>
          <p:cNvSpPr txBox="1"/>
          <p:nvPr/>
        </p:nvSpPr>
        <p:spPr>
          <a:xfrm>
            <a:off x="4777058" y="3882323"/>
            <a:ext cx="2707172" cy="1446550"/>
          </a:xfrm>
          <a:prstGeom prst="rect">
            <a:avLst/>
          </a:prstGeom>
          <a:noFill/>
        </p:spPr>
        <p:txBody>
          <a:bodyPr wrap="square" rtlCol="0">
            <a:spAutoFit/>
          </a:bodyPr>
          <a:lstStyle/>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Aggression </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Hair loss </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Tachycardia </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Toothache </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Gingivitis </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Sleep Issues </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Lumbago </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Tiredness and Exhaustion </a:t>
            </a:r>
          </a:p>
        </p:txBody>
      </p:sp>
      <p:sp>
        <p:nvSpPr>
          <p:cNvPr id="5" name="TextBox 4">
            <a:extLst>
              <a:ext uri="{FF2B5EF4-FFF2-40B4-BE49-F238E27FC236}">
                <a16:creationId xmlns:a16="http://schemas.microsoft.com/office/drawing/2014/main" id="{BB05EA44-89ED-DB7C-9745-E42F99CDE615}"/>
              </a:ext>
            </a:extLst>
          </p:cNvPr>
          <p:cNvSpPr txBox="1"/>
          <p:nvPr/>
        </p:nvSpPr>
        <p:spPr>
          <a:xfrm>
            <a:off x="1246065" y="5474449"/>
            <a:ext cx="8665357" cy="738664"/>
          </a:xfrm>
          <a:prstGeom prst="rect">
            <a:avLst/>
          </a:prstGeom>
          <a:noFill/>
        </p:spPr>
        <p:txBody>
          <a:bodyPr wrap="square" rtlCol="0">
            <a:spAutoFit/>
          </a:bodyPr>
          <a:lstStyle/>
          <a:p>
            <a:r>
              <a:rPr lang="en-US" dirty="0"/>
              <a:t>A low point was reached with a COVID-19 infection with the following condition and additional symptoms: Pain all over the body, brain fog, unable to concentrate. She could only lie down and had to be fed and cared for.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5"/>
          <p:cNvSpPr txBox="1">
            <a:spLocks noGrp="1"/>
          </p:cNvSpPr>
          <p:nvPr>
            <p:ph type="title"/>
          </p:nvPr>
        </p:nvSpPr>
        <p:spPr>
          <a:xfrm>
            <a:off x="1188771" y="359743"/>
            <a:ext cx="7329157" cy="146177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5300" dirty="0">
                <a:latin typeface="+mj-lt"/>
                <a:ea typeface="Arial"/>
                <a:cs typeface="Arial"/>
                <a:sym typeface="Arial"/>
              </a:rPr>
              <a:t>Conventional Treatment</a:t>
            </a:r>
            <a:br>
              <a:rPr lang="en-US" dirty="0">
                <a:latin typeface="Arial"/>
                <a:ea typeface="Arial"/>
                <a:cs typeface="Arial"/>
                <a:sym typeface="Arial"/>
              </a:rPr>
            </a:br>
            <a:br>
              <a:rPr lang="en-US" dirty="0">
                <a:latin typeface="Arial"/>
                <a:ea typeface="Arial"/>
                <a:cs typeface="Arial"/>
                <a:sym typeface="Arial"/>
              </a:rPr>
            </a:br>
            <a:br>
              <a:rPr lang="en-US" dirty="0">
                <a:latin typeface="Arial"/>
                <a:ea typeface="Arial"/>
                <a:cs typeface="Arial"/>
                <a:sym typeface="Arial"/>
              </a:rPr>
            </a:br>
            <a:br>
              <a:rPr lang="en-US" dirty="0">
                <a:latin typeface="Arial"/>
                <a:ea typeface="Arial"/>
                <a:cs typeface="Arial"/>
                <a:sym typeface="Arial"/>
              </a:rPr>
            </a:br>
            <a:br>
              <a:rPr lang="en-US" dirty="0">
                <a:latin typeface="Arial"/>
                <a:ea typeface="Arial"/>
                <a:cs typeface="Arial"/>
                <a:sym typeface="Arial"/>
              </a:rPr>
            </a:br>
            <a:br>
              <a:rPr lang="en-US" dirty="0">
                <a:latin typeface="Arial"/>
                <a:ea typeface="Arial"/>
                <a:cs typeface="Arial"/>
                <a:sym typeface="Arial"/>
              </a:rPr>
            </a:br>
            <a:r>
              <a:rPr lang="en-US" dirty="0">
                <a:latin typeface="Arial"/>
                <a:ea typeface="Arial"/>
                <a:cs typeface="Arial"/>
                <a:sym typeface="Arial"/>
              </a:rPr>
              <a:t> </a:t>
            </a:r>
            <a:endParaRPr dirty="0">
              <a:latin typeface="Arial"/>
              <a:ea typeface="Arial"/>
              <a:cs typeface="Arial"/>
              <a:sym typeface="Arial"/>
            </a:endParaRPr>
          </a:p>
        </p:txBody>
      </p:sp>
      <p:sp>
        <p:nvSpPr>
          <p:cNvPr id="271" name="Google Shape;271;p15"/>
          <p:cNvSpPr txBox="1">
            <a:spLocks noGrp="1"/>
          </p:cNvSpPr>
          <p:nvPr>
            <p:ph type="body" idx="1"/>
          </p:nvPr>
        </p:nvSpPr>
        <p:spPr>
          <a:xfrm>
            <a:off x="1190547" y="1440050"/>
            <a:ext cx="6401559" cy="44871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ct val="100000"/>
              <a:buNone/>
            </a:pPr>
            <a:r>
              <a:rPr lang="en-US" sz="3200" dirty="0">
                <a:solidFill>
                  <a:srgbClr val="000000"/>
                </a:solidFill>
                <a:latin typeface="Times New Roman"/>
                <a:ea typeface="Times New Roman"/>
                <a:cs typeface="Times New Roman"/>
                <a:sym typeface="Times New Roman"/>
              </a:rPr>
              <a:t>There is currently no definitive treatment against post-COVID syndrome that has been approved and the mainstay treatment is divided into Symptomatic Supportive and Rehabilitative treatment with self-monitoring. </a:t>
            </a:r>
            <a:endParaRPr lang="en-US" sz="2400" dirty="0">
              <a:solidFill>
                <a:srgbClr val="000000"/>
              </a:solidFill>
              <a:latin typeface="Times New Roman"/>
              <a:ea typeface="Times New Roman"/>
              <a:cs typeface="Times New Roman"/>
              <a:sym typeface="Times New Roman"/>
            </a:endParaRPr>
          </a:p>
        </p:txBody>
      </p:sp>
      <p:sp>
        <p:nvSpPr>
          <p:cNvPr id="272" name="Google Shape;272;p15"/>
          <p:cNvSpPr/>
          <p:nvPr/>
        </p:nvSpPr>
        <p:spPr>
          <a:xfrm>
            <a:off x="8219545" y="1333265"/>
            <a:ext cx="2926988" cy="2594434"/>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15"/>
          <p:cNvSpPr/>
          <p:nvPr/>
        </p:nvSpPr>
        <p:spPr>
          <a:xfrm>
            <a:off x="7575032"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15"/>
          <p:cNvSpPr/>
          <p:nvPr/>
        </p:nvSpPr>
        <p:spPr>
          <a:xfrm>
            <a:off x="8152922"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5"/>
          <p:cNvSpPr/>
          <p:nvPr/>
        </p:nvSpPr>
        <p:spPr>
          <a:xfrm>
            <a:off x="0" y="-17418"/>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6" name="Google Shape;276;p15" descr="Picture 7"/>
          <p:cNvPicPr preferRelativeResize="0"/>
          <p:nvPr/>
        </p:nvPicPr>
        <p:blipFill rotWithShape="1">
          <a:blip r:embed="rId3">
            <a:alphaModFix/>
          </a:blip>
          <a:srcRect/>
          <a:stretch/>
        </p:blipFill>
        <p:spPr>
          <a:xfrm>
            <a:off x="8517928" y="1560918"/>
            <a:ext cx="2229984" cy="2241191"/>
          </a:xfrm>
          <a:prstGeom prst="rect">
            <a:avLst/>
          </a:prstGeom>
          <a:noFill/>
          <a:ln>
            <a:noFill/>
          </a:ln>
        </p:spPr>
      </p:pic>
      <p:sp>
        <p:nvSpPr>
          <p:cNvPr id="277" name="Google Shape;277;p15"/>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8" name="Google Shape;278;p15"/>
          <p:cNvSpPr txBox="1"/>
          <p:nvPr/>
        </p:nvSpPr>
        <p:spPr>
          <a:xfrm>
            <a:off x="2092878" y="6427261"/>
            <a:ext cx="9056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16"/>
          <p:cNvSpPr txBox="1">
            <a:spLocks noGrp="1"/>
          </p:cNvSpPr>
          <p:nvPr>
            <p:ph type="title"/>
          </p:nvPr>
        </p:nvSpPr>
        <p:spPr>
          <a:xfrm>
            <a:off x="1424248" y="-24167"/>
            <a:ext cx="4944152"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dirty="0">
                <a:latin typeface="Arial"/>
                <a:ea typeface="Arial"/>
                <a:cs typeface="Arial"/>
                <a:sym typeface="Arial"/>
              </a:rPr>
              <a:t>Method</a:t>
            </a:r>
            <a:r>
              <a:rPr lang="en-US" dirty="0">
                <a:latin typeface="Arial"/>
                <a:ea typeface="Arial"/>
                <a:cs typeface="Arial"/>
                <a:sym typeface="Arial"/>
              </a:rPr>
              <a:t> </a:t>
            </a:r>
            <a:endParaRPr dirty="0"/>
          </a:p>
        </p:txBody>
      </p:sp>
      <p:sp>
        <p:nvSpPr>
          <p:cNvPr id="284" name="Google Shape;284;p16"/>
          <p:cNvSpPr txBox="1">
            <a:spLocks noGrp="1"/>
          </p:cNvSpPr>
          <p:nvPr>
            <p:ph type="body" idx="1"/>
          </p:nvPr>
        </p:nvSpPr>
        <p:spPr>
          <a:xfrm>
            <a:off x="1234237" y="1156326"/>
            <a:ext cx="4780863" cy="4689898"/>
          </a:xfrm>
          <a:prstGeom prst="rect">
            <a:avLst/>
          </a:prstGeom>
          <a:noFill/>
          <a:ln>
            <a:noFill/>
          </a:ln>
        </p:spPr>
        <p:txBody>
          <a:bodyPr spcFirstLastPara="1" wrap="square" lIns="91425" tIns="45700" rIns="91425" bIns="45700" anchor="t" anchorCtr="0">
            <a:noAutofit/>
          </a:bodyPr>
          <a:lstStyle/>
          <a:p>
            <a:pPr lvl="0" fontAlgn="base">
              <a:spcBef>
                <a:spcPts val="0"/>
              </a:spcBef>
            </a:pPr>
            <a:r>
              <a:rPr lang="en-US" sz="1600" b="1" dirty="0">
                <a:solidFill>
                  <a:srgbClr val="000000"/>
                </a:solidFill>
                <a:latin typeface="Times New Roman" panose="02020603050405020304" pitchFamily="18" charset="0"/>
                <a:cs typeface="Times New Roman" panose="02020603050405020304" pitchFamily="18" charset="0"/>
              </a:rPr>
              <a:t>Proprietary blend I from the beginning: </a:t>
            </a:r>
            <a:r>
              <a:rPr lang="en-US" sz="1600" dirty="0">
                <a:solidFill>
                  <a:srgbClr val="000000"/>
                </a:solidFill>
                <a:latin typeface="Times New Roman" panose="02020603050405020304" pitchFamily="18" charset="0"/>
                <a:cs typeface="Times New Roman" panose="02020603050405020304" pitchFamily="18" charset="0"/>
              </a:rPr>
              <a:t>1 drop daily in a glass of water for 3 days, then every 3 days increase the number of drops by 1 drop every 3 days, reaching up to 6 drops. Then severe dizziness occurred, and the drops were increased to 4 x 6 drops daily.</a:t>
            </a:r>
          </a:p>
          <a:p>
            <a:pPr lvl="0" fontAlgn="base">
              <a:spcBef>
                <a:spcPts val="0"/>
              </a:spcBef>
            </a:pPr>
            <a:r>
              <a:rPr lang="en-US" sz="1600" b="1" dirty="0">
                <a:solidFill>
                  <a:srgbClr val="000000"/>
                </a:solidFill>
                <a:latin typeface="Times New Roman" panose="02020603050405020304" pitchFamily="18" charset="0"/>
                <a:cs typeface="Times New Roman" panose="02020603050405020304" pitchFamily="18" charset="0"/>
              </a:rPr>
              <a:t>Proprietary blend II</a:t>
            </a:r>
            <a:r>
              <a:rPr lang="en-US" sz="1600" dirty="0">
                <a:solidFill>
                  <a:srgbClr val="000000"/>
                </a:solidFill>
                <a:latin typeface="Times New Roman" panose="02020603050405020304" pitchFamily="18" charset="0"/>
                <a:cs typeface="Times New Roman" panose="02020603050405020304" pitchFamily="18" charset="0"/>
              </a:rPr>
              <a:t>: after 3 months, started on 1 capsule in the morning, and 1/2 sachet of </a:t>
            </a:r>
            <a:r>
              <a:rPr lang="en-US" sz="1600" b="1" dirty="0">
                <a:solidFill>
                  <a:srgbClr val="000000"/>
                </a:solidFill>
                <a:latin typeface="Times New Roman" panose="02020603050405020304" pitchFamily="18" charset="0"/>
                <a:cs typeface="Times New Roman" panose="02020603050405020304" pitchFamily="18" charset="0"/>
              </a:rPr>
              <a:t>Proprietary Blend III </a:t>
            </a:r>
            <a:r>
              <a:rPr lang="en-US" sz="1600" dirty="0">
                <a:solidFill>
                  <a:srgbClr val="000000"/>
                </a:solidFill>
                <a:latin typeface="Times New Roman" panose="02020603050405020304" pitchFamily="18" charset="0"/>
                <a:cs typeface="Times New Roman" panose="02020603050405020304" pitchFamily="18" charset="0"/>
              </a:rPr>
              <a:t>daily was added  </a:t>
            </a:r>
          </a:p>
          <a:p>
            <a:pPr marL="114300" lvl="0" indent="0" fontAlgn="base">
              <a:spcBef>
                <a:spcPts val="0"/>
              </a:spcBef>
              <a:buNone/>
            </a:pPr>
            <a:endParaRPr lang="en-US" sz="1600" dirty="0">
              <a:solidFill>
                <a:srgbClr val="000000"/>
              </a:solidFill>
              <a:latin typeface="Times New Roman" panose="02020603050405020304" pitchFamily="18" charset="0"/>
              <a:cs typeface="Times New Roman" panose="02020603050405020304" pitchFamily="18" charset="0"/>
            </a:endParaRPr>
          </a:p>
          <a:p>
            <a:pPr marL="114300" lvl="0" indent="0" fontAlgn="base">
              <a:spcBef>
                <a:spcPts val="0"/>
              </a:spcBef>
              <a:buNone/>
            </a:pPr>
            <a:r>
              <a:rPr lang="en-US" sz="1600" b="1" dirty="0">
                <a:solidFill>
                  <a:srgbClr val="000000"/>
                </a:solidFill>
                <a:latin typeface="Times New Roman" panose="02020603050405020304" pitchFamily="18" charset="0"/>
                <a:cs typeface="Times New Roman" panose="02020603050405020304" pitchFamily="18" charset="0"/>
              </a:rPr>
              <a:t>After 6 Months </a:t>
            </a:r>
          </a:p>
          <a:p>
            <a:pPr lvl="0" fontAlgn="base">
              <a:spcBef>
                <a:spcPts val="0"/>
              </a:spcBef>
            </a:pPr>
            <a:r>
              <a:rPr lang="en-US" sz="1600" b="1" dirty="0">
                <a:solidFill>
                  <a:srgbClr val="000000"/>
                </a:solidFill>
                <a:latin typeface="Times New Roman" panose="02020603050405020304" pitchFamily="18" charset="0"/>
                <a:cs typeface="Times New Roman" panose="02020603050405020304" pitchFamily="18" charset="0"/>
              </a:rPr>
              <a:t>Proprietary blend IV</a:t>
            </a:r>
            <a:r>
              <a:rPr lang="en-US" sz="1600" dirty="0">
                <a:solidFill>
                  <a:srgbClr val="000000"/>
                </a:solidFill>
                <a:latin typeface="Times New Roman" panose="02020603050405020304" pitchFamily="18" charset="0"/>
                <a:cs typeface="Times New Roman" panose="02020603050405020304" pitchFamily="18" charset="0"/>
              </a:rPr>
              <a:t>: 2 x 1/3 teaspoon daily </a:t>
            </a:r>
          </a:p>
          <a:p>
            <a:pPr lvl="0" fontAlgn="base">
              <a:spcBef>
                <a:spcPts val="0"/>
              </a:spcBef>
            </a:pPr>
            <a:r>
              <a:rPr lang="en-US" sz="1600" b="1" dirty="0">
                <a:solidFill>
                  <a:srgbClr val="000000"/>
                </a:solidFill>
                <a:latin typeface="Times New Roman" panose="02020603050405020304" pitchFamily="18" charset="0"/>
                <a:cs typeface="Times New Roman" panose="02020603050405020304" pitchFamily="18" charset="0"/>
              </a:rPr>
              <a:t>Proprietary blend V</a:t>
            </a:r>
            <a:r>
              <a:rPr lang="en-US" sz="1600" dirty="0">
                <a:solidFill>
                  <a:srgbClr val="000000"/>
                </a:solidFill>
                <a:latin typeface="Times New Roman" panose="02020603050405020304" pitchFamily="18" charset="0"/>
                <a:cs typeface="Times New Roman" panose="02020603050405020304" pitchFamily="18" charset="0"/>
              </a:rPr>
              <a:t>: 1 capsule daily</a:t>
            </a:r>
          </a:p>
          <a:p>
            <a:pPr fontAlgn="base">
              <a:spcBef>
                <a:spcPts val="0"/>
              </a:spcBef>
            </a:pPr>
            <a:r>
              <a:rPr lang="en-US" sz="1600" b="1" dirty="0">
                <a:solidFill>
                  <a:srgbClr val="000000"/>
                </a:solidFill>
                <a:latin typeface="Times New Roman" panose="02020603050405020304" pitchFamily="18" charset="0"/>
                <a:cs typeface="Times New Roman" panose="02020603050405020304" pitchFamily="18" charset="0"/>
              </a:rPr>
              <a:t>Proprietary blend VI</a:t>
            </a:r>
            <a:r>
              <a:rPr lang="en-US" sz="1600" dirty="0">
                <a:solidFill>
                  <a:srgbClr val="000000"/>
                </a:solidFill>
                <a:latin typeface="Times New Roman" panose="02020603050405020304" pitchFamily="18" charset="0"/>
                <a:cs typeface="Times New Roman" panose="02020603050405020304" pitchFamily="18" charset="0"/>
              </a:rPr>
              <a:t>: 1 teaspoon daily </a:t>
            </a:r>
          </a:p>
          <a:p>
            <a:pPr fontAlgn="base">
              <a:spcBef>
                <a:spcPts val="0"/>
              </a:spcBef>
            </a:pPr>
            <a:r>
              <a:rPr lang="en-US" sz="1600" b="1" dirty="0">
                <a:solidFill>
                  <a:srgbClr val="000000"/>
                </a:solidFill>
                <a:latin typeface="Times New Roman" panose="02020603050405020304" pitchFamily="18" charset="0"/>
                <a:cs typeface="Times New Roman" panose="02020603050405020304" pitchFamily="18" charset="0"/>
              </a:rPr>
              <a:t>Proprietary Blend VII: </a:t>
            </a:r>
            <a:r>
              <a:rPr lang="en-US" sz="1600" dirty="0">
                <a:solidFill>
                  <a:srgbClr val="000000"/>
                </a:solidFill>
                <a:latin typeface="Times New Roman" panose="02020603050405020304" pitchFamily="18" charset="0"/>
                <a:cs typeface="Times New Roman" panose="02020603050405020304" pitchFamily="18" charset="0"/>
              </a:rPr>
              <a:t>1 teaspoon daily </a:t>
            </a:r>
          </a:p>
          <a:p>
            <a:pPr marL="114300" indent="0" fontAlgn="base">
              <a:spcBef>
                <a:spcPts val="0"/>
              </a:spcBef>
              <a:buNone/>
            </a:pPr>
            <a:endParaRPr lang="en-US" sz="1600" dirty="0">
              <a:solidFill>
                <a:srgbClr val="000000"/>
              </a:solidFill>
              <a:latin typeface="Times New Roman" panose="02020603050405020304" pitchFamily="18" charset="0"/>
              <a:cs typeface="Times New Roman" panose="02020603050405020304" pitchFamily="18" charset="0"/>
            </a:endParaRPr>
          </a:p>
          <a:p>
            <a:pPr marL="114300" indent="0" fontAlgn="base">
              <a:spcBef>
                <a:spcPts val="0"/>
              </a:spcBef>
              <a:buNone/>
            </a:pPr>
            <a:r>
              <a:rPr lang="en-US" sz="1600" dirty="0">
                <a:solidFill>
                  <a:srgbClr val="000000"/>
                </a:solidFill>
                <a:latin typeface="Times New Roman" panose="02020603050405020304" pitchFamily="18" charset="0"/>
                <a:cs typeface="Times New Roman" panose="02020603050405020304" pitchFamily="18" charset="0"/>
              </a:rPr>
              <a:t>Additional Supplements: </a:t>
            </a:r>
          </a:p>
          <a:p>
            <a:pPr fontAlgn="base">
              <a:spcBef>
                <a:spcPts val="0"/>
              </a:spcBef>
            </a:pPr>
            <a:r>
              <a:rPr lang="en-US" sz="1600" dirty="0">
                <a:solidFill>
                  <a:srgbClr val="000000"/>
                </a:solidFill>
                <a:latin typeface="Times New Roman" panose="02020603050405020304" pitchFamily="18" charset="0"/>
                <a:cs typeface="Times New Roman" panose="02020603050405020304" pitchFamily="18" charset="0"/>
              </a:rPr>
              <a:t>Vitamin C and B complex infusions </a:t>
            </a:r>
          </a:p>
          <a:p>
            <a:pPr fontAlgn="base">
              <a:spcBef>
                <a:spcPts val="0"/>
              </a:spcBef>
            </a:pPr>
            <a:r>
              <a:rPr lang="en-US" sz="1600" dirty="0">
                <a:solidFill>
                  <a:srgbClr val="000000"/>
                </a:solidFill>
                <a:latin typeface="Times New Roman" panose="02020603050405020304" pitchFamily="18" charset="0"/>
                <a:cs typeface="Times New Roman" panose="02020603050405020304" pitchFamily="18" charset="0"/>
              </a:rPr>
              <a:t>Vitamin D in high doses </a:t>
            </a:r>
          </a:p>
          <a:p>
            <a:pPr fontAlgn="base">
              <a:spcBef>
                <a:spcPts val="0"/>
              </a:spcBef>
            </a:pPr>
            <a:r>
              <a:rPr lang="en-US" sz="1600" dirty="0">
                <a:solidFill>
                  <a:srgbClr val="000000"/>
                </a:solidFill>
                <a:latin typeface="Times New Roman" panose="02020603050405020304" pitchFamily="18" charset="0"/>
                <a:cs typeface="Times New Roman" panose="02020603050405020304" pitchFamily="18" charset="0"/>
              </a:rPr>
              <a:t>Omega 3 </a:t>
            </a:r>
          </a:p>
          <a:p>
            <a:pPr fontAlgn="base">
              <a:spcBef>
                <a:spcPts val="0"/>
              </a:spcBef>
            </a:pPr>
            <a:r>
              <a:rPr lang="en-US" sz="1600" dirty="0">
                <a:solidFill>
                  <a:srgbClr val="000000"/>
                </a:solidFill>
                <a:latin typeface="Times New Roman" panose="02020603050405020304" pitchFamily="18" charset="0"/>
                <a:cs typeface="Times New Roman" panose="02020603050405020304" pitchFamily="18" charset="0"/>
              </a:rPr>
              <a:t>Amino Acids</a:t>
            </a:r>
          </a:p>
          <a:p>
            <a:pPr fontAlgn="base">
              <a:spcBef>
                <a:spcPts val="0"/>
              </a:spcBef>
            </a:pPr>
            <a:r>
              <a:rPr lang="en-US" sz="1600" dirty="0">
                <a:solidFill>
                  <a:srgbClr val="000000"/>
                </a:solidFill>
                <a:latin typeface="Times New Roman" panose="02020603050405020304" pitchFamily="18" charset="0"/>
                <a:cs typeface="Times New Roman" panose="02020603050405020304" pitchFamily="18" charset="0"/>
              </a:rPr>
              <a:t>Magnesium </a:t>
            </a:r>
            <a:endParaRPr lang="hu-HU" sz="1600" dirty="0">
              <a:solidFill>
                <a:srgbClr val="000000"/>
              </a:solidFill>
              <a:latin typeface="Lustria"/>
            </a:endParaRPr>
          </a:p>
          <a:p>
            <a:pPr lvl="0" fontAlgn="base">
              <a:spcBef>
                <a:spcPts val="0"/>
              </a:spcBef>
            </a:pPr>
            <a:endParaRPr lang="hu-HU" sz="1600" dirty="0">
              <a:solidFill>
                <a:srgbClr val="000000"/>
              </a:solidFill>
              <a:latin typeface="Lustria"/>
            </a:endParaRPr>
          </a:p>
          <a:p>
            <a:pPr marL="0" lvl="0" indent="0" algn="l" rtl="0">
              <a:lnSpc>
                <a:spcPct val="90000"/>
              </a:lnSpc>
              <a:spcBef>
                <a:spcPts val="0"/>
              </a:spcBef>
              <a:spcAft>
                <a:spcPts val="0"/>
              </a:spcAft>
              <a:buClr>
                <a:schemeClr val="dk1"/>
              </a:buClr>
              <a:buSzPts val="1600"/>
              <a:buNone/>
            </a:pPr>
            <a:endParaRPr sz="1600" b="0" i="0" u="none" strike="noStrike" dirty="0">
              <a:solidFill>
                <a:srgbClr val="000000"/>
              </a:solidFill>
              <a:latin typeface="Arial"/>
              <a:ea typeface="Arial"/>
              <a:cs typeface="Arial"/>
              <a:sym typeface="Arial"/>
            </a:endParaRPr>
          </a:p>
        </p:txBody>
      </p:sp>
      <p:sp>
        <p:nvSpPr>
          <p:cNvPr id="285" name="Google Shape;285;p16"/>
          <p:cNvSpPr/>
          <p:nvPr/>
        </p:nvSpPr>
        <p:spPr>
          <a:xfrm>
            <a:off x="6092950" y="0"/>
            <a:ext cx="6099050"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6"/>
          <p:cNvSpPr/>
          <p:nvPr/>
        </p:nvSpPr>
        <p:spPr>
          <a:xfrm>
            <a:off x="6577373" y="508252"/>
            <a:ext cx="5130204"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6"/>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16"/>
          <p:cNvSpPr txBox="1"/>
          <p:nvPr/>
        </p:nvSpPr>
        <p:spPr>
          <a:xfrm>
            <a:off x="6995131" y="936687"/>
            <a:ext cx="42946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PROPRIETARY BLENDS LEGEND </a:t>
            </a:r>
            <a:endParaRPr dirty="0"/>
          </a:p>
        </p:txBody>
      </p:sp>
      <p:pic>
        <p:nvPicPr>
          <p:cNvPr id="290" name="Google Shape;290;p16" descr="Picture 7"/>
          <p:cNvPicPr preferRelativeResize="0"/>
          <p:nvPr/>
        </p:nvPicPr>
        <p:blipFill rotWithShape="1">
          <a:blip r:embed="rId3">
            <a:alphaModFix/>
          </a:blip>
          <a:srcRect/>
          <a:stretch/>
        </p:blipFill>
        <p:spPr>
          <a:xfrm>
            <a:off x="525116" y="233408"/>
            <a:ext cx="918303" cy="922918"/>
          </a:xfrm>
          <a:prstGeom prst="rect">
            <a:avLst/>
          </a:prstGeom>
          <a:noFill/>
          <a:ln>
            <a:noFill/>
          </a:ln>
        </p:spPr>
      </p:pic>
      <p:sp>
        <p:nvSpPr>
          <p:cNvPr id="291" name="Google Shape;291;p16"/>
          <p:cNvSpPr/>
          <p:nvPr/>
        </p:nvSpPr>
        <p:spPr>
          <a:xfrm rot="10800000" flipH="1">
            <a:off x="1050232" y="6400797"/>
            <a:ext cx="11141767" cy="457202"/>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92" name="Google Shape;292;p16"/>
          <p:cNvSpPr txBox="1"/>
          <p:nvPr/>
        </p:nvSpPr>
        <p:spPr>
          <a:xfrm>
            <a:off x="2570290" y="6400797"/>
            <a:ext cx="85752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
        <p:nvSpPr>
          <p:cNvPr id="2" name="TextBox 1">
            <a:extLst>
              <a:ext uri="{FF2B5EF4-FFF2-40B4-BE49-F238E27FC236}">
                <a16:creationId xmlns:a16="http://schemas.microsoft.com/office/drawing/2014/main" id="{F2DF30AE-35C9-1FB3-0E30-610D116BD462}"/>
              </a:ext>
            </a:extLst>
          </p:cNvPr>
          <p:cNvSpPr txBox="1"/>
          <p:nvPr/>
        </p:nvSpPr>
        <p:spPr>
          <a:xfrm>
            <a:off x="6919859" y="1449547"/>
            <a:ext cx="4445232" cy="4555093"/>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Proprietary Blend I: </a:t>
            </a:r>
            <a:r>
              <a:rPr lang="en-US" sz="1200" dirty="0">
                <a:latin typeface="Times New Roman" panose="02020603050405020304" pitchFamily="18" charset="0"/>
                <a:cs typeface="Times New Roman" panose="02020603050405020304" pitchFamily="18" charset="0"/>
              </a:rPr>
              <a:t>Silica, Vitamin C, and Trace Minerals </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Proprietary Blend II: </a:t>
            </a:r>
            <a:r>
              <a:rPr lang="en-US" sz="1200" dirty="0">
                <a:latin typeface="Times New Roman" panose="02020603050405020304" pitchFamily="18" charset="0"/>
                <a:cs typeface="Times New Roman" panose="02020603050405020304" pitchFamily="18" charset="0"/>
              </a:rPr>
              <a:t>N-acetyl L-tyrosine, Anhydrous Caffeine, L-theanine, Velvet Bean Seed, Pine Bark, Curcumin, and Vitamin D </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Proprietary Blend III: </a:t>
            </a:r>
            <a:r>
              <a:rPr lang="en-US" sz="1200" dirty="0">
                <a:latin typeface="Times New Roman" panose="02020603050405020304" pitchFamily="18" charset="0"/>
                <a:cs typeface="Times New Roman" panose="02020603050405020304" pitchFamily="18" charset="0"/>
              </a:rPr>
              <a:t>Black Seed Oil, Resveratrol, Turmeric, Raspberry Ketones, Apple Cider Vinegar, Aloe Vera, and D-ribose</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Proprietary Blend IV: </a:t>
            </a:r>
            <a:r>
              <a:rPr lang="en-US" sz="1200" dirty="0">
                <a:latin typeface="Times New Roman" panose="02020603050405020304" pitchFamily="18" charset="0"/>
                <a:cs typeface="Times New Roman" panose="02020603050405020304" pitchFamily="18" charset="0"/>
              </a:rPr>
              <a:t>Vitamin C, Zinc, and Vitamin D3</a:t>
            </a:r>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Proprietary Blend V: </a:t>
            </a:r>
            <a:r>
              <a:rPr lang="en-US" sz="1200" dirty="0">
                <a:latin typeface="Times New Roman" panose="02020603050405020304" pitchFamily="18" charset="0"/>
                <a:cs typeface="Times New Roman" panose="02020603050405020304" pitchFamily="18" charset="0"/>
              </a:rPr>
              <a:t>Inulin, Green Banana Flour, Apple Fiber, Bacillus Coagulans, Spirulina, Wheat Grass, Barley Grass, Alfalfa Leaf, Flaxseed, Psyllium Husk Powder, Chlorella, Broccoli, Kale, Spinach, Green Cabbage, Parsley, Aloe Vera, Cayenne Pepper, Blueberry Powder, Pomegranate Seed Powder, and MCT Coconut Oil</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Proprietary Blend VI: </a:t>
            </a:r>
            <a:r>
              <a:rPr lang="en-US" sz="1200" dirty="0">
                <a:latin typeface="Times New Roman" panose="02020603050405020304" pitchFamily="18" charset="0"/>
                <a:cs typeface="Times New Roman" panose="02020603050405020304" pitchFamily="18" charset="0"/>
              </a:rPr>
              <a:t>B-Nicotinamide Adenine Dinucleotide (NAD+), Magnesium, Trace Minerals, Quercetin, Vitamin D, Vitamin C, and Vitamin K2, </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Proprietary Blend VII: </a:t>
            </a:r>
            <a:r>
              <a:rPr lang="en-US" sz="1200" dirty="0">
                <a:latin typeface="Times New Roman" panose="02020603050405020304" pitchFamily="18" charset="0"/>
                <a:cs typeface="Times New Roman" panose="02020603050405020304" pitchFamily="18" charset="0"/>
              </a:rPr>
              <a:t>Hydrolyzed Bovine Collagen and Bovine Colostrum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17"/>
          <p:cNvSpPr txBox="1">
            <a:spLocks noGrp="1"/>
          </p:cNvSpPr>
          <p:nvPr>
            <p:ph type="title"/>
          </p:nvPr>
        </p:nvSpPr>
        <p:spPr>
          <a:xfrm>
            <a:off x="1177870" y="1488517"/>
            <a:ext cx="10387963" cy="9229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dirty="0">
                <a:latin typeface="Arial"/>
                <a:ea typeface="Arial"/>
                <a:cs typeface="Arial"/>
                <a:sym typeface="Arial"/>
              </a:rPr>
              <a:t>Additional Treatment </a:t>
            </a:r>
            <a:endParaRPr dirty="0">
              <a:latin typeface="Arial"/>
              <a:ea typeface="Arial"/>
              <a:cs typeface="Arial"/>
              <a:sym typeface="Arial"/>
            </a:endParaRPr>
          </a:p>
        </p:txBody>
      </p:sp>
      <p:sp>
        <p:nvSpPr>
          <p:cNvPr id="298" name="Google Shape;298;p17"/>
          <p:cNvSpPr txBox="1">
            <a:spLocks noGrp="1"/>
          </p:cNvSpPr>
          <p:nvPr>
            <p:ph type="body" idx="1"/>
          </p:nvPr>
        </p:nvSpPr>
        <p:spPr>
          <a:xfrm>
            <a:off x="1177871" y="2411435"/>
            <a:ext cx="10387962" cy="2659329"/>
          </a:xfrm>
          <a:prstGeom prst="rect">
            <a:avLst/>
          </a:prstGeom>
          <a:noFill/>
          <a:ln>
            <a:noFill/>
          </a:ln>
        </p:spPr>
        <p:txBody>
          <a:bodyPr spcFirstLastPara="1" wrap="square" lIns="91425" tIns="45700" rIns="91425" bIns="45700" anchor="t" anchorCtr="0">
            <a:noAutofit/>
          </a:bodyPr>
          <a:lstStyle/>
          <a:p>
            <a:pPr marL="0" indent="0" fontAlgn="base">
              <a:spcBef>
                <a:spcPts val="0"/>
              </a:spcBef>
            </a:pPr>
            <a:r>
              <a:rPr lang="hu-HU" sz="3200" dirty="0">
                <a:solidFill>
                  <a:srgbClr val="000000"/>
                </a:solidFill>
                <a:latin typeface="Times New Roman" panose="02020603050405020304" pitchFamily="18" charset="0"/>
                <a:cs typeface="Times New Roman" panose="02020603050405020304" pitchFamily="18" charset="0"/>
              </a:rPr>
              <a:t>As dizziness was a constant issue after the first month she started a parasite protocol with turpentine, psyllium husk, oregano essential oil, and daily enemas with MMS for 3 moon phases in a row. Increased </a:t>
            </a:r>
            <a:r>
              <a:rPr lang="hu-HU" sz="3200" b="1" dirty="0">
                <a:solidFill>
                  <a:srgbClr val="000000"/>
                </a:solidFill>
                <a:latin typeface="Times New Roman" panose="02020603050405020304" pitchFamily="18" charset="0"/>
                <a:cs typeface="Times New Roman" panose="02020603050405020304" pitchFamily="18" charset="0"/>
              </a:rPr>
              <a:t>Proprietary Blend I </a:t>
            </a:r>
            <a:r>
              <a:rPr lang="hu-HU" sz="3200" dirty="0">
                <a:solidFill>
                  <a:srgbClr val="000000"/>
                </a:solidFill>
                <a:latin typeface="Times New Roman" panose="02020603050405020304" pitchFamily="18" charset="0"/>
                <a:cs typeface="Times New Roman" panose="02020603050405020304" pitchFamily="18" charset="0"/>
              </a:rPr>
              <a:t>up to 60 drops daily for 2 weeks. </a:t>
            </a:r>
            <a:endParaRPr lang="en-US" sz="3200" dirty="0">
              <a:solidFill>
                <a:srgbClr val="000000"/>
              </a:solidFill>
              <a:latin typeface="Times New Roman" panose="02020603050405020304" pitchFamily="18" charset="0"/>
              <a:cs typeface="Times New Roman" panose="02020603050405020304" pitchFamily="18" charset="0"/>
            </a:endParaRPr>
          </a:p>
          <a:p>
            <a:endParaRPr sz="2000" b="0" i="0" u="none" strike="noStrike" dirty="0">
              <a:solidFill>
                <a:srgbClr val="000000"/>
              </a:solidFill>
              <a:latin typeface="Arial"/>
              <a:ea typeface="Arial"/>
              <a:cs typeface="Arial"/>
              <a:sym typeface="Arial"/>
            </a:endParaRPr>
          </a:p>
        </p:txBody>
      </p:sp>
      <p:sp>
        <p:nvSpPr>
          <p:cNvPr id="299" name="Google Shape;299;p17"/>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0" name="Google Shape;300;p17" descr="Picture 7"/>
          <p:cNvPicPr preferRelativeResize="0"/>
          <p:nvPr/>
        </p:nvPicPr>
        <p:blipFill rotWithShape="1">
          <a:blip r:embed="rId3">
            <a:alphaModFix/>
          </a:blip>
          <a:srcRect/>
          <a:stretch/>
        </p:blipFill>
        <p:spPr>
          <a:xfrm>
            <a:off x="525116" y="158483"/>
            <a:ext cx="1450918" cy="1329605"/>
          </a:xfrm>
          <a:prstGeom prst="rect">
            <a:avLst/>
          </a:prstGeom>
          <a:noFill/>
          <a:ln>
            <a:noFill/>
          </a:ln>
        </p:spPr>
      </p:pic>
      <p:sp>
        <p:nvSpPr>
          <p:cNvPr id="301" name="Google Shape;301;p17"/>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02" name="Google Shape;302;p17"/>
          <p:cNvSpPr txBox="1"/>
          <p:nvPr/>
        </p:nvSpPr>
        <p:spPr>
          <a:xfrm>
            <a:off x="2926080" y="6441710"/>
            <a:ext cx="83863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a:spLocks noGrp="1"/>
          </p:cNvSpPr>
          <p:nvPr>
            <p:ph type="ctrTitle"/>
          </p:nvPr>
        </p:nvSpPr>
        <p:spPr>
          <a:xfrm>
            <a:off x="1928982" y="1051948"/>
            <a:ext cx="5238466" cy="299141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600"/>
              <a:buFont typeface="Times New Roman"/>
              <a:buNone/>
            </a:pPr>
            <a:r>
              <a:rPr lang="en-US" sz="6600" dirty="0">
                <a:latin typeface="Times New Roman"/>
                <a:ea typeface="Times New Roman"/>
                <a:cs typeface="Times New Roman"/>
                <a:sym typeface="Times New Roman"/>
              </a:rPr>
              <a:t>ISNS </a:t>
            </a:r>
            <a:br>
              <a:rPr lang="en-US" sz="6600" dirty="0">
                <a:latin typeface="Times New Roman"/>
                <a:ea typeface="Times New Roman"/>
                <a:cs typeface="Times New Roman"/>
                <a:sym typeface="Times New Roman"/>
              </a:rPr>
            </a:br>
            <a:r>
              <a:rPr lang="en-US" sz="6600" dirty="0">
                <a:latin typeface="Times New Roman"/>
                <a:ea typeface="Times New Roman"/>
                <a:cs typeface="Times New Roman"/>
                <a:sym typeface="Times New Roman"/>
              </a:rPr>
              <a:t>CASE</a:t>
            </a:r>
            <a:br>
              <a:rPr lang="en-US" sz="6600" dirty="0">
                <a:latin typeface="Times New Roman"/>
                <a:ea typeface="Times New Roman"/>
                <a:cs typeface="Times New Roman"/>
                <a:sym typeface="Times New Roman"/>
              </a:rPr>
            </a:br>
            <a:r>
              <a:rPr lang="en-US" sz="6600" dirty="0">
                <a:latin typeface="Times New Roman"/>
                <a:ea typeface="Times New Roman"/>
                <a:cs typeface="Times New Roman"/>
                <a:sym typeface="Times New Roman"/>
              </a:rPr>
              <a:t>STUDY</a:t>
            </a:r>
            <a:endParaRPr dirty="0"/>
          </a:p>
        </p:txBody>
      </p:sp>
      <p:sp>
        <p:nvSpPr>
          <p:cNvPr id="103" name="Google Shape;103;p2"/>
          <p:cNvSpPr txBox="1">
            <a:spLocks noGrp="1"/>
          </p:cNvSpPr>
          <p:nvPr>
            <p:ph type="subTitle" idx="1"/>
          </p:nvPr>
        </p:nvSpPr>
        <p:spPr>
          <a:xfrm>
            <a:off x="1928982" y="4140306"/>
            <a:ext cx="3947562" cy="216355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en-US" sz="2800" dirty="0">
                <a:latin typeface="Times New Roman"/>
                <a:ea typeface="Times New Roman"/>
                <a:cs typeface="Times New Roman"/>
                <a:sym typeface="Times New Roman"/>
              </a:rPr>
              <a:t>With Erika West on Post-COVID and Intestinal Parasites </a:t>
            </a:r>
            <a:endParaRPr dirty="0"/>
          </a:p>
        </p:txBody>
      </p:sp>
      <p:sp>
        <p:nvSpPr>
          <p:cNvPr id="104" name="Google Shape;104;p2"/>
          <p:cNvSpPr/>
          <p:nvPr/>
        </p:nvSpPr>
        <p:spPr>
          <a:xfrm>
            <a:off x="5936819" y="651085"/>
            <a:ext cx="6184806" cy="5154967"/>
          </a:xfrm>
          <a:custGeom>
            <a:avLst/>
            <a:gdLst/>
            <a:ahLst/>
            <a:cxnLst/>
            <a:rect l="l" t="t" r="r" b="b"/>
            <a:pathLst>
              <a:path w="6184806" h="5154967" extrusionOk="0">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rgbClr val="7F7F7F">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5" name="Google Shape;105;p2" descr="Picture 7"/>
          <p:cNvPicPr preferRelativeResize="0"/>
          <p:nvPr/>
        </p:nvPicPr>
        <p:blipFill rotWithShape="1">
          <a:blip r:embed="rId3">
            <a:alphaModFix/>
          </a:blip>
          <a:srcRect/>
          <a:stretch/>
        </p:blipFill>
        <p:spPr>
          <a:xfrm>
            <a:off x="7762351" y="1873557"/>
            <a:ext cx="3803039" cy="3822152"/>
          </a:xfrm>
          <a:prstGeom prst="rect">
            <a:avLst/>
          </a:prstGeom>
          <a:noFill/>
          <a:ln>
            <a:noFill/>
          </a:ln>
        </p:spPr>
      </p:pic>
      <p:sp>
        <p:nvSpPr>
          <p:cNvPr id="106" name="Google Shape;106;p2"/>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2"/>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8" name="Google Shape;108;p2"/>
          <p:cNvSpPr txBox="1"/>
          <p:nvPr/>
        </p:nvSpPr>
        <p:spPr>
          <a:xfrm>
            <a:off x="2708518" y="6434047"/>
            <a:ext cx="89178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8" name="Google Shape;308;p18"/>
          <p:cNvSpPr txBox="1">
            <a:spLocks noGrp="1"/>
          </p:cNvSpPr>
          <p:nvPr>
            <p:ph type="title"/>
          </p:nvPr>
        </p:nvSpPr>
        <p:spPr>
          <a:xfrm>
            <a:off x="1193538" y="685878"/>
            <a:ext cx="6247722" cy="12831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Font typeface="Arial"/>
              <a:buNone/>
            </a:pPr>
            <a:r>
              <a:rPr lang="en-US" sz="3600" dirty="0">
                <a:latin typeface="Arial"/>
                <a:ea typeface="Arial"/>
                <a:cs typeface="Arial"/>
                <a:sym typeface="Arial"/>
              </a:rPr>
              <a:t>Results </a:t>
            </a:r>
            <a:endParaRPr dirty="0">
              <a:latin typeface="Arial"/>
              <a:ea typeface="Arial"/>
              <a:cs typeface="Arial"/>
              <a:sym typeface="Arial"/>
            </a:endParaRPr>
          </a:p>
        </p:txBody>
      </p:sp>
      <p:sp>
        <p:nvSpPr>
          <p:cNvPr id="309" name="Google Shape;309;p18"/>
          <p:cNvSpPr txBox="1">
            <a:spLocks noGrp="1"/>
          </p:cNvSpPr>
          <p:nvPr>
            <p:ph type="body" idx="1"/>
          </p:nvPr>
        </p:nvSpPr>
        <p:spPr>
          <a:xfrm>
            <a:off x="1298332" y="1508759"/>
            <a:ext cx="6401559" cy="46633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None/>
            </a:pPr>
            <a:r>
              <a:rPr lang="hu-HU" sz="1800" b="1" dirty="0">
                <a:latin typeface="Times New Roman" panose="02020603050405020304" pitchFamily="18" charset="0"/>
                <a:ea typeface="Sorts Mill Goudy"/>
                <a:cs typeface="Times New Roman" panose="02020603050405020304" pitchFamily="18" charset="0"/>
                <a:sym typeface="Sorts Mill Goudy"/>
              </a:rPr>
              <a:t>After 1 month: </a:t>
            </a:r>
            <a:r>
              <a:rPr lang="hu-HU" sz="1800" dirty="0">
                <a:latin typeface="Times New Roman" panose="02020603050405020304" pitchFamily="18" charset="0"/>
                <a:ea typeface="Sorts Mill Goudy"/>
                <a:cs typeface="Times New Roman" panose="02020603050405020304" pitchFamily="18" charset="0"/>
                <a:sym typeface="Sorts Mill Goudy"/>
              </a:rPr>
              <a:t>She was able to sleep and her mood brightened </a:t>
            </a:r>
            <a:endParaRPr lang="hu-HU" sz="1800" dirty="0">
              <a:latin typeface="Times New Roman" panose="02020603050405020304" pitchFamily="18" charset="0"/>
              <a:cs typeface="Times New Roman" panose="02020603050405020304" pitchFamily="18" charset="0"/>
              <a:sym typeface="Sorts Mill Goudy"/>
            </a:endParaRPr>
          </a:p>
          <a:p>
            <a:pPr marL="0" lvl="0" indent="0">
              <a:lnSpc>
                <a:spcPct val="100000"/>
              </a:lnSpc>
              <a:spcBef>
                <a:spcPts val="600"/>
              </a:spcBef>
              <a:buNone/>
            </a:pPr>
            <a:r>
              <a:rPr lang="hu-HU" sz="1800" b="1" dirty="0">
                <a:latin typeface="Times New Roman" panose="02020603050405020304" pitchFamily="18" charset="0"/>
                <a:cs typeface="Times New Roman" panose="02020603050405020304" pitchFamily="18" charset="0"/>
              </a:rPr>
              <a:t>After 3 months: </a:t>
            </a:r>
            <a:r>
              <a:rPr lang="hu-HU" sz="1800" dirty="0">
                <a:latin typeface="Times New Roman" panose="02020603050405020304" pitchFamily="18" charset="0"/>
                <a:cs typeface="Times New Roman" panose="02020603050405020304" pitchFamily="18" charset="0"/>
              </a:rPr>
              <a:t>She was able to go for short walks. Dizziness has been controlled with the intake of </a:t>
            </a:r>
            <a:r>
              <a:rPr lang="hu-HU" sz="1800" b="1" dirty="0">
                <a:latin typeface="Times New Roman" panose="02020603050405020304" pitchFamily="18" charset="0"/>
                <a:cs typeface="Times New Roman" panose="02020603050405020304" pitchFamily="18" charset="0"/>
              </a:rPr>
              <a:t>Proprietary Blend I</a:t>
            </a:r>
            <a:r>
              <a:rPr lang="hu-HU" sz="1800" dirty="0">
                <a:latin typeface="Times New Roman" panose="02020603050405020304" pitchFamily="18" charset="0"/>
                <a:cs typeface="Times New Roman" panose="02020603050405020304" pitchFamily="18" charset="0"/>
              </a:rPr>
              <a:t>. </a:t>
            </a:r>
          </a:p>
          <a:p>
            <a:pPr marL="0" lvl="0" indent="0">
              <a:lnSpc>
                <a:spcPct val="100000"/>
              </a:lnSpc>
              <a:spcBef>
                <a:spcPts val="600"/>
              </a:spcBef>
              <a:buNone/>
            </a:pPr>
            <a:r>
              <a:rPr lang="hu-HU" sz="1800" b="1" dirty="0">
                <a:latin typeface="Times New Roman" panose="02020603050405020304" pitchFamily="18" charset="0"/>
                <a:cs typeface="Times New Roman" panose="02020603050405020304" pitchFamily="18" charset="0"/>
              </a:rPr>
              <a:t>After 6 Months: </a:t>
            </a:r>
            <a:r>
              <a:rPr lang="hu-HU" sz="1800" dirty="0">
                <a:latin typeface="Times New Roman" panose="02020603050405020304" pitchFamily="18" charset="0"/>
                <a:cs typeface="Times New Roman" panose="02020603050405020304" pitchFamily="18" charset="0"/>
              </a:rPr>
              <a:t>She was able to run her household independently again. </a:t>
            </a:r>
            <a:br>
              <a:rPr lang="hu-HU" sz="1800" dirty="0">
                <a:latin typeface="Times New Roman" panose="02020603050405020304" pitchFamily="18" charset="0"/>
                <a:cs typeface="Times New Roman" panose="02020603050405020304" pitchFamily="18" charset="0"/>
              </a:rPr>
            </a:br>
            <a:r>
              <a:rPr lang="hu-HU" sz="1800" b="1" dirty="0">
                <a:latin typeface="Times New Roman" panose="02020603050405020304" pitchFamily="18" charset="0"/>
                <a:cs typeface="Times New Roman" panose="02020603050405020304" pitchFamily="18" charset="0"/>
              </a:rPr>
              <a:t>After 8 Months: </a:t>
            </a:r>
            <a:r>
              <a:rPr lang="hu-HU" sz="1800" dirty="0">
                <a:latin typeface="Times New Roman" panose="02020603050405020304" pitchFamily="18" charset="0"/>
                <a:cs typeface="Times New Roman" panose="02020603050405020304" pitchFamily="18" charset="0"/>
              </a:rPr>
              <a:t>She was able to do sports again </a:t>
            </a:r>
          </a:p>
          <a:p>
            <a:pPr marL="0" lvl="0" indent="0">
              <a:lnSpc>
                <a:spcPct val="100000"/>
              </a:lnSpc>
              <a:spcBef>
                <a:spcPts val="600"/>
              </a:spcBef>
              <a:buNone/>
            </a:pPr>
            <a:r>
              <a:rPr lang="hu-HU" sz="1800" b="1" dirty="0">
                <a:latin typeface="Times New Roman" panose="02020603050405020304" pitchFamily="18" charset="0"/>
                <a:cs typeface="Times New Roman" panose="02020603050405020304" pitchFamily="18" charset="0"/>
              </a:rPr>
              <a:t>After 12 Months: </a:t>
            </a:r>
            <a:r>
              <a:rPr lang="hu-HU" sz="1800" dirty="0">
                <a:latin typeface="Times New Roman" panose="02020603050405020304" pitchFamily="18" charset="0"/>
                <a:cs typeface="Times New Roman" panose="02020603050405020304" pitchFamily="18" charset="0"/>
              </a:rPr>
              <a:t>She was able to go back to work and had enough energy for new projects. </a:t>
            </a:r>
          </a:p>
          <a:p>
            <a:pPr marL="0" lvl="0" indent="0">
              <a:lnSpc>
                <a:spcPct val="100000"/>
              </a:lnSpc>
              <a:spcBef>
                <a:spcPts val="600"/>
              </a:spcBef>
              <a:buNone/>
            </a:pPr>
            <a:r>
              <a:rPr lang="hu-HU" sz="1800" b="1" dirty="0">
                <a:latin typeface="Times New Roman" panose="02020603050405020304" pitchFamily="18" charset="0"/>
                <a:ea typeface="Sorts Mill Goudy"/>
                <a:cs typeface="Times New Roman" panose="02020603050405020304" pitchFamily="18" charset="0"/>
                <a:sym typeface="Sorts Mill Goudy"/>
              </a:rPr>
              <a:t>After 18 Months: </a:t>
            </a:r>
            <a:r>
              <a:rPr lang="hu-HU" sz="1800" dirty="0">
                <a:latin typeface="Times New Roman" panose="02020603050405020304" pitchFamily="18" charset="0"/>
                <a:ea typeface="Sorts Mill Goudy"/>
                <a:cs typeface="Times New Roman" panose="02020603050405020304" pitchFamily="18" charset="0"/>
                <a:sym typeface="Sorts Mill Goudy"/>
              </a:rPr>
              <a:t>She successfully participated in her first 5.5 km run. </a:t>
            </a:r>
          </a:p>
          <a:p>
            <a:pPr marL="0" lvl="0" indent="0">
              <a:lnSpc>
                <a:spcPct val="100000"/>
              </a:lnSpc>
              <a:spcBef>
                <a:spcPts val="600"/>
              </a:spcBef>
              <a:buNone/>
            </a:pPr>
            <a:endParaRPr lang="hu-HU" sz="1800" dirty="0">
              <a:latin typeface="Times New Roman" panose="02020603050405020304" pitchFamily="18" charset="0"/>
              <a:ea typeface="Sorts Mill Goudy"/>
              <a:cs typeface="Times New Roman" panose="02020603050405020304" pitchFamily="18" charset="0"/>
              <a:sym typeface="Sorts Mill Goudy"/>
            </a:endParaRPr>
          </a:p>
          <a:p>
            <a:pPr marL="0" lvl="0" indent="0">
              <a:lnSpc>
                <a:spcPct val="100000"/>
              </a:lnSpc>
              <a:spcBef>
                <a:spcPts val="600"/>
              </a:spcBef>
              <a:buNone/>
            </a:pPr>
            <a:r>
              <a:rPr lang="hu-HU" sz="1800" dirty="0">
                <a:latin typeface="Times New Roman" panose="02020603050405020304" pitchFamily="18" charset="0"/>
                <a:ea typeface="Sorts Mill Goudy"/>
                <a:cs typeface="Times New Roman" panose="02020603050405020304" pitchFamily="18" charset="0"/>
                <a:sym typeface="Sorts Mill Goudy"/>
              </a:rPr>
              <a:t>In the meantime, amalgam fillings and Nicos were removed, and the intestines were cleansed and rehabilitated. To date, she has done 8 parasite protocols in total. </a:t>
            </a:r>
          </a:p>
          <a:p>
            <a:pPr marL="0" lvl="0" indent="0" algn="l" rtl="0">
              <a:lnSpc>
                <a:spcPct val="90000"/>
              </a:lnSpc>
              <a:spcBef>
                <a:spcPts val="1000"/>
              </a:spcBef>
              <a:spcAft>
                <a:spcPts val="0"/>
              </a:spcAft>
              <a:buClr>
                <a:schemeClr val="dk1"/>
              </a:buClr>
              <a:buSzPts val="1600"/>
              <a:buNone/>
            </a:pPr>
            <a:endParaRPr sz="1600" dirty="0">
              <a:latin typeface="Sorts Mill Goudy"/>
              <a:ea typeface="Sorts Mill Goudy"/>
              <a:cs typeface="Sorts Mill Goudy"/>
              <a:sym typeface="Sorts Mill Goudy"/>
            </a:endParaRPr>
          </a:p>
        </p:txBody>
      </p:sp>
      <p:sp>
        <p:nvSpPr>
          <p:cNvPr id="310" name="Google Shape;310;p18"/>
          <p:cNvSpPr/>
          <p:nvPr/>
        </p:nvSpPr>
        <p:spPr>
          <a:xfrm>
            <a:off x="8219545" y="1333265"/>
            <a:ext cx="2926988" cy="2594434"/>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1" name="Google Shape;311;p18"/>
          <p:cNvSpPr/>
          <p:nvPr/>
        </p:nvSpPr>
        <p:spPr>
          <a:xfrm>
            <a:off x="7575032"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2" name="Google Shape;312;p18"/>
          <p:cNvSpPr/>
          <p:nvPr/>
        </p:nvSpPr>
        <p:spPr>
          <a:xfrm>
            <a:off x="8152922"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3" name="Google Shape;313;p18"/>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14" name="Google Shape;314;p18" descr="Picture 7"/>
          <p:cNvPicPr preferRelativeResize="0"/>
          <p:nvPr/>
        </p:nvPicPr>
        <p:blipFill rotWithShape="1">
          <a:blip r:embed="rId3">
            <a:alphaModFix/>
          </a:blip>
          <a:srcRect/>
          <a:stretch/>
        </p:blipFill>
        <p:spPr>
          <a:xfrm>
            <a:off x="8517928" y="1560918"/>
            <a:ext cx="2229984" cy="2241191"/>
          </a:xfrm>
          <a:prstGeom prst="rect">
            <a:avLst/>
          </a:prstGeom>
          <a:noFill/>
          <a:ln>
            <a:noFill/>
          </a:ln>
        </p:spPr>
      </p:pic>
      <p:sp>
        <p:nvSpPr>
          <p:cNvPr id="315" name="Google Shape;315;p18"/>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6" name="Google Shape;316;p18"/>
          <p:cNvSpPr txBox="1"/>
          <p:nvPr/>
        </p:nvSpPr>
        <p:spPr>
          <a:xfrm>
            <a:off x="2917372" y="6420849"/>
            <a:ext cx="92746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0"/>
        <p:cNvGrpSpPr/>
        <p:nvPr/>
      </p:nvGrpSpPr>
      <p:grpSpPr>
        <a:xfrm>
          <a:off x="0" y="0"/>
          <a:ext cx="0" cy="0"/>
          <a:chOff x="0" y="0"/>
          <a:chExt cx="0" cy="0"/>
        </a:xfrm>
      </p:grpSpPr>
      <p:sp>
        <p:nvSpPr>
          <p:cNvPr id="9223" name="Rectangle 9222">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25" name="Group 9224">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9226" name="Freeform: Shape 9225">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2" name="Rectangle 9226">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33" name="Rectangle 922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1" name="Isosceles Triangle 9230">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Google Shape;321;p19"/>
          <p:cNvSpPr/>
          <p:nvPr/>
        </p:nvSpPr>
        <p:spPr>
          <a:xfrm rot="16200000">
            <a:off x="1359112" y="1183819"/>
            <a:ext cx="2981853" cy="3129753"/>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19"/>
          <p:cNvSpPr txBox="1">
            <a:spLocks noGrp="1"/>
          </p:cNvSpPr>
          <p:nvPr>
            <p:ph type="title" idx="4294967295"/>
          </p:nvPr>
        </p:nvSpPr>
        <p:spPr>
          <a:xfrm>
            <a:off x="1674335" y="1644486"/>
            <a:ext cx="2351405" cy="2278988"/>
          </a:xfrm>
          <a:prstGeom prst="rect">
            <a:avLst/>
          </a:prstGeom>
          <a:noFill/>
          <a:ln>
            <a:noFill/>
          </a:ln>
        </p:spPr>
        <p:txBody>
          <a:bodyPr spcFirstLastPara="1" wrap="square" lIns="91425" tIns="45700" rIns="91425" bIns="45700" anchor="ctr" anchorCtr="0">
            <a:normAutofit/>
          </a:bodyPr>
          <a:lstStyle/>
          <a:p>
            <a:pPr algn="ctr">
              <a:buClr>
                <a:srgbClr val="FFFFFF"/>
              </a:buClr>
              <a:buSzPts val="3600"/>
            </a:pPr>
            <a:r>
              <a:rPr lang="en-US" sz="3204" b="0" i="0" u="none" strike="noStrike" cap="none" dirty="0">
                <a:solidFill>
                  <a:srgbClr val="FFFFFF"/>
                </a:solidFill>
                <a:latin typeface="Calibri"/>
                <a:ea typeface="Calibri"/>
                <a:cs typeface="Calibri"/>
                <a:sym typeface="Calibri"/>
              </a:rPr>
              <a:t>Research Studies </a:t>
            </a:r>
            <a:endParaRPr lang="en-US" dirty="0"/>
          </a:p>
        </p:txBody>
      </p:sp>
      <p:sp>
        <p:nvSpPr>
          <p:cNvPr id="324" name="Google Shape;324;p19"/>
          <p:cNvSpPr/>
          <p:nvPr/>
        </p:nvSpPr>
        <p:spPr>
          <a:xfrm rot="10800000" flipH="1">
            <a:off x="492369" y="6386962"/>
            <a:ext cx="11056164" cy="471037"/>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25" name="Google Shape;325;p19"/>
          <p:cNvSpPr txBox="1"/>
          <p:nvPr/>
        </p:nvSpPr>
        <p:spPr>
          <a:xfrm>
            <a:off x="2459685" y="6430894"/>
            <a:ext cx="8208010" cy="415779"/>
          </a:xfrm>
          <a:prstGeom prst="rect">
            <a:avLst/>
          </a:prstGeom>
          <a:noFill/>
          <a:ln>
            <a:noFill/>
          </a:ln>
        </p:spPr>
        <p:txBody>
          <a:bodyPr spcFirstLastPara="1" wrap="square" lIns="91425" tIns="45700" rIns="91425" bIns="45700" anchor="t" anchorCtr="0">
            <a:spAutoFit/>
          </a:bodyPr>
          <a:lstStyle/>
          <a:p>
            <a:pPr>
              <a:spcAft>
                <a:spcPts val="600"/>
              </a:spcAft>
            </a:pPr>
            <a:r>
              <a:rPr lang="en-US" sz="1602" b="0" i="0" u="none" strike="noStrike" cap="none" dirty="0">
                <a:solidFill>
                  <a:srgbClr val="FEE599"/>
                </a:solidFill>
                <a:latin typeface="Times New Roman"/>
                <a:ea typeface="Arial"/>
                <a:cs typeface="Times New Roman"/>
                <a:sym typeface="Times New Roman"/>
              </a:rPr>
              <a:t>International Science Nutrition Society – CURARE CAUSAM - ISNS 2023 </a:t>
            </a:r>
            <a:endParaRPr lang="en-US" dirty="0"/>
          </a:p>
        </p:txBody>
      </p:sp>
      <p:pic>
        <p:nvPicPr>
          <p:cNvPr id="9218" name="Picture 2" descr="Clinical Trials - Ask Hematologist | Understand Hematology">
            <a:extLst>
              <a:ext uri="{FF2B5EF4-FFF2-40B4-BE49-F238E27FC236}">
                <a16:creationId xmlns:a16="http://schemas.microsoft.com/office/drawing/2014/main" id="{12275A3F-F3F8-ACBE-F8C3-02F41A3DF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123" y="874387"/>
            <a:ext cx="6342651" cy="4186150"/>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314;p18" descr="Picture 7">
            <a:extLst>
              <a:ext uri="{FF2B5EF4-FFF2-40B4-BE49-F238E27FC236}">
                <a16:creationId xmlns:a16="http://schemas.microsoft.com/office/drawing/2014/main" id="{7EA4A7EA-2EAC-26ED-4F17-8854072798F3}"/>
              </a:ext>
            </a:extLst>
          </p:cNvPr>
          <p:cNvPicPr preferRelativeResize="0"/>
          <p:nvPr/>
        </p:nvPicPr>
        <p:blipFill rotWithShape="1">
          <a:blip r:embed="rId4">
            <a:alphaModFix/>
          </a:blip>
          <a:srcRect/>
          <a:stretch/>
        </p:blipFill>
        <p:spPr>
          <a:xfrm>
            <a:off x="10236851" y="5104468"/>
            <a:ext cx="1999737" cy="1797463"/>
          </a:xfrm>
          <a:prstGeom prst="rect">
            <a:avLst/>
          </a:prstGeom>
          <a:noFill/>
          <a:ln>
            <a:noFill/>
          </a:ln>
        </p:spPr>
      </p:pic>
      <p:sp>
        <p:nvSpPr>
          <p:cNvPr id="5" name="Google Shape;228;p11">
            <a:extLst>
              <a:ext uri="{FF2B5EF4-FFF2-40B4-BE49-F238E27FC236}">
                <a16:creationId xmlns:a16="http://schemas.microsoft.com/office/drawing/2014/main" id="{A0938D7D-65A8-D494-6A31-A35A9CB07D75}"/>
              </a:ext>
            </a:extLst>
          </p:cNvPr>
          <p:cNvSpPr/>
          <p:nvPr/>
        </p:nvSpPr>
        <p:spPr>
          <a:xfrm>
            <a:off x="0" y="0"/>
            <a:ext cx="1050233" cy="68575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1154723" y="326297"/>
            <a:ext cx="10515600" cy="1622239"/>
          </a:xfrm>
          <a:prstGeom prst="rect">
            <a:avLst/>
          </a:prstGeom>
          <a:noFill/>
          <a:ln>
            <a:noFill/>
          </a:ln>
        </p:spPr>
        <p:txBody>
          <a:bodyPr spcFirstLastPara="1" wrap="square" lIns="91425" tIns="45700" rIns="91425" bIns="45700" anchor="ctr" anchorCtr="0">
            <a:normAutofit fontScale="90000"/>
          </a:bodyPr>
          <a:lstStyle/>
          <a:p>
            <a:pPr>
              <a:buClr>
                <a:srgbClr val="000000"/>
              </a:buClr>
              <a:buSzPct val="100000"/>
            </a:pPr>
            <a:br>
              <a:rPr lang="en-US" sz="3600" b="0" i="0" u="none" strike="noStrike" dirty="0">
                <a:solidFill>
                  <a:srgbClr val="000000"/>
                </a:solidFill>
                <a:latin typeface="Times New Roman"/>
                <a:ea typeface="Times New Roman"/>
                <a:cs typeface="Times New Roman"/>
                <a:sym typeface="Times New Roman"/>
              </a:rPr>
            </a:br>
            <a:r>
              <a:rPr lang="en-US" sz="3600" b="1" dirty="0">
                <a:latin typeface="Times New Roman" panose="02020603050405020304" pitchFamily="18" charset="0"/>
                <a:cs typeface="Times New Roman" panose="02020603050405020304" pitchFamily="18" charset="0"/>
              </a:rPr>
              <a:t>Turmeric as a Possible Treatment for COVID-19-Induced Anosmia and Ageusia</a:t>
            </a:r>
            <a:br>
              <a:rPr lang="en-US" sz="1200" b="1" dirty="0">
                <a:solidFill>
                  <a:schemeClr val="accent1">
                    <a:lumMod val="75000"/>
                  </a:schemeClr>
                </a:solidFill>
                <a:latin typeface="Times New Roman" panose="02020603050405020304" pitchFamily="18" charset="0"/>
                <a:cs typeface="Times New Roman" panose="02020603050405020304" pitchFamily="18" charset="0"/>
              </a:rPr>
            </a:br>
            <a:r>
              <a:rPr lang="en-US" sz="800" dirty="0">
                <a:solidFill>
                  <a:schemeClr val="accent1">
                    <a:lumMod val="75000"/>
                  </a:schemeClr>
                </a:solidFill>
                <a:latin typeface="Times New Roman" panose="02020603050405020304" pitchFamily="18" charset="0"/>
                <a:cs typeface="Times New Roman" panose="02020603050405020304" pitchFamily="18" charset="0"/>
              </a:rPr>
              <a:t>By </a:t>
            </a:r>
            <a:r>
              <a:rPr lang="en-US" sz="800" u="sng" dirty="0">
                <a:solidFill>
                  <a:schemeClr val="accent1">
                    <a:lumMod val="75000"/>
                  </a:schemeClr>
                </a:solidFill>
                <a:latin typeface="Times New Roman" panose="02020603050405020304" pitchFamily="18" charset="0"/>
                <a:cs typeface="Times New Roman" panose="02020603050405020304" pitchFamily="18" charset="0"/>
              </a:rPr>
              <a:t>A. Bert Chabot</a:t>
            </a:r>
            <a:r>
              <a:rPr lang="en-US" sz="800" baseline="30000" dirty="0">
                <a:solidFill>
                  <a:schemeClr val="accent1">
                    <a:lumMod val="75000"/>
                  </a:schemeClr>
                </a:solidFill>
                <a:latin typeface="Times New Roman" panose="02020603050405020304" pitchFamily="18" charset="0"/>
                <a:cs typeface="Times New Roman" panose="02020603050405020304" pitchFamily="18" charset="0"/>
              </a:rPr>
              <a:t> 1 </a:t>
            </a:r>
            <a:r>
              <a:rPr lang="en-US" sz="800" dirty="0">
                <a:solidFill>
                  <a:schemeClr val="accent1">
                    <a:lumMod val="75000"/>
                  </a:schemeClr>
                </a:solidFill>
                <a:latin typeface="Times New Roman" panose="02020603050405020304" pitchFamily="18" charset="0"/>
                <a:cs typeface="Times New Roman" panose="02020603050405020304" pitchFamily="18" charset="0"/>
              </a:rPr>
              <a:t>and </a:t>
            </a:r>
            <a:r>
              <a:rPr lang="en-US" sz="800" u="sng" dirty="0">
                <a:solidFill>
                  <a:schemeClr val="accent1">
                    <a:lumMod val="75000"/>
                  </a:schemeClr>
                </a:solidFill>
                <a:latin typeface="Times New Roman" panose="02020603050405020304" pitchFamily="18" charset="0"/>
                <a:cs typeface="Times New Roman" panose="02020603050405020304" pitchFamily="18" charset="0"/>
              </a:rPr>
              <a:t>Margaret P</a:t>
            </a:r>
            <a:r>
              <a:rPr lang="en-US" sz="800" baseline="30000" dirty="0">
                <a:solidFill>
                  <a:schemeClr val="accent1">
                    <a:lumMod val="75000"/>
                  </a:schemeClr>
                </a:solidFill>
                <a:latin typeface="Times New Roman" panose="02020603050405020304" pitchFamily="18" charset="0"/>
                <a:cs typeface="Times New Roman" panose="02020603050405020304" pitchFamily="18" charset="0"/>
              </a:rPr>
              <a:t> 2</a:t>
            </a:r>
            <a:r>
              <a:rPr lang="en-US" sz="1300" dirty="0">
                <a:solidFill>
                  <a:schemeClr val="accent1">
                    <a:lumMod val="75000"/>
                  </a:schemeClr>
                </a:solidFill>
                <a:latin typeface="Times New Roman" panose="02020603050405020304" pitchFamily="18" charset="0"/>
                <a:ea typeface="Times New Roman"/>
                <a:cs typeface="Times New Roman" panose="02020603050405020304" pitchFamily="18" charset="0"/>
                <a:sym typeface="Times New Roman"/>
              </a:rPr>
              <a:t>Neveen A Noor, Heba H Fahmy, Faten F Mohammed, Anwar A Elsayed, Nasr M Radwan. </a:t>
            </a:r>
            <a:br>
              <a:rPr lang="en-US" sz="1800" b="0" i="0" u="none" strike="noStrike" dirty="0">
                <a:solidFill>
                  <a:schemeClr val="accent1">
                    <a:lumMod val="75000"/>
                  </a:schemeClr>
                </a:solidFill>
                <a:latin typeface="Times New Roman" panose="02020603050405020304" pitchFamily="18" charset="0"/>
                <a:ea typeface="Cambria"/>
                <a:cs typeface="Times New Roman" panose="02020603050405020304" pitchFamily="18" charset="0"/>
                <a:sym typeface="Cambria"/>
              </a:rPr>
            </a:br>
            <a:endParaRPr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51" name="Google Shape;351;p22"/>
          <p:cNvSpPr txBox="1">
            <a:spLocks noGrp="1"/>
          </p:cNvSpPr>
          <p:nvPr>
            <p:ph type="body" idx="1"/>
          </p:nvPr>
        </p:nvSpPr>
        <p:spPr>
          <a:xfrm>
            <a:off x="1154723" y="1821051"/>
            <a:ext cx="10515600" cy="4335909"/>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sz="2800" dirty="0">
                <a:latin typeface="Times New Roman" panose="02020603050405020304" pitchFamily="18" charset="0"/>
                <a:cs typeface="Times New Roman" panose="02020603050405020304" pitchFamily="18" charset="0"/>
              </a:rPr>
              <a:t>A 28-year-old man with mild intermittent asthma, but no other prior nasal or oral conditions, or recognized risk factors for anosmia or ageusia. He took a single dose of a capsule supplement containing 1000 mg of turmeric extract (95% curcuminoids). Twelve hours after taking the turmeric supplement, the subject reported experiencing a restoration of both smell and taste to an intensity of 6/10 each, with 10/10 being achieved three days later. </a:t>
            </a:r>
            <a:endParaRPr lang="en-US"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ct val="100000"/>
              <a:buChar char="•"/>
            </a:pPr>
            <a:r>
              <a:rPr lang="en-US" sz="2800" dirty="0">
                <a:latin typeface="Times New Roman" panose="02020603050405020304" pitchFamily="18" charset="0"/>
                <a:cs typeface="Times New Roman" panose="02020603050405020304" pitchFamily="18" charset="0"/>
              </a:rPr>
              <a:t>A 25-year-old man with no chronic medical condition, prior nasal or oral conditions, or recognized risk factors for anosmia or ageusia. After the subject ingested 1000 mg of turmeric extract, he experienced complete restoration of smell and taste, with both senses rated 10/10, ten minutes after supplement ingestion.</a:t>
            </a:r>
            <a:endParaRPr lang="en-US" dirty="0">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chemeClr val="dk1"/>
              </a:buClr>
              <a:buSzPct val="100000"/>
              <a:buNone/>
            </a:pPr>
            <a:r>
              <a:rPr lang="en-US" sz="1800" u="sng" dirty="0">
                <a:solidFill>
                  <a:schemeClr val="hlink"/>
                </a:solidFill>
                <a:latin typeface="Times New Roman" panose="02020603050405020304" pitchFamily="18" charset="0"/>
                <a:cs typeface="Times New Roman" panose="02020603050405020304" pitchFamily="18" charset="0"/>
                <a:hlinkClick r:id="rId3"/>
              </a:rPr>
              <a:t>https://www.ncbi.nlm.nih.gov/pmc/articles/PMC8502749/</a:t>
            </a:r>
            <a:r>
              <a:rPr lang="en-US" sz="18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52" name="Google Shape;352;p22"/>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2"/>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54" name="Google Shape;354;p22"/>
          <p:cNvSpPr txBox="1"/>
          <p:nvPr/>
        </p:nvSpPr>
        <p:spPr>
          <a:xfrm>
            <a:off x="2860431" y="6400370"/>
            <a:ext cx="81123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355" name="Google Shape;355;p22" descr="Picture 7"/>
          <p:cNvPicPr preferRelativeResize="0"/>
          <p:nvPr/>
        </p:nvPicPr>
        <p:blipFill rotWithShape="1">
          <a:blip r:embed="rId4">
            <a:alphaModFix/>
          </a:blip>
          <a:srcRect/>
          <a:stretch/>
        </p:blipFill>
        <p:spPr>
          <a:xfrm>
            <a:off x="11123249" y="5850441"/>
            <a:ext cx="918303" cy="92291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1154723" y="110942"/>
            <a:ext cx="10515600" cy="1622239"/>
          </a:xfrm>
          <a:prstGeom prst="rect">
            <a:avLst/>
          </a:prstGeom>
          <a:noFill/>
          <a:ln>
            <a:noFill/>
          </a:ln>
        </p:spPr>
        <p:txBody>
          <a:bodyPr spcFirstLastPara="1" wrap="square" lIns="91425" tIns="45700" rIns="91425" bIns="45700" anchor="ctr" anchorCtr="0">
            <a:normAutofit/>
          </a:bodyPr>
          <a:lstStyle/>
          <a:p>
            <a:pPr>
              <a:buClr>
                <a:srgbClr val="000000"/>
              </a:buClr>
              <a:buSzPct val="100000"/>
            </a:pPr>
            <a:r>
              <a:rPr lang="en-US" sz="2800" b="1" i="0" dirty="0">
                <a:solidFill>
                  <a:srgbClr val="111111"/>
                </a:solidFill>
                <a:effectLst/>
                <a:latin typeface="Times New Roman" panose="02020603050405020304" pitchFamily="18" charset="0"/>
                <a:cs typeface="Times New Roman" panose="02020603050405020304" pitchFamily="18" charset="0"/>
              </a:rPr>
              <a:t>Chlorine dioxide is a more potent antiviral agent against SARS-CoV-2 than sodium hypochlorite</a:t>
            </a:r>
            <a:br>
              <a:rPr lang="en-US" sz="2800" b="1" i="0" dirty="0">
                <a:solidFill>
                  <a:srgbClr val="111111"/>
                </a:solidFill>
                <a:effectLst/>
                <a:latin typeface="Times New Roman" panose="02020603050405020304" pitchFamily="18" charset="0"/>
                <a:cs typeface="Times New Roman" panose="02020603050405020304" pitchFamily="18" charset="0"/>
              </a:rPr>
            </a:br>
            <a:r>
              <a:rPr lang="en-US" sz="1100" b="0" i="0" u="none" strike="noStrike" dirty="0">
                <a:solidFill>
                  <a:srgbClr val="205493"/>
                </a:solidFill>
                <a:effectLst/>
                <a:latin typeface="Times New Roman" panose="02020603050405020304" pitchFamily="18" charset="0"/>
                <a:cs typeface="Times New Roman" panose="02020603050405020304" pitchFamily="18" charset="0"/>
              </a:rPr>
              <a:t> </a:t>
            </a:r>
            <a:r>
              <a:rPr lang="en-US" sz="1000" b="0" i="0" u="sng" dirty="0">
                <a:solidFill>
                  <a:srgbClr val="376FAA"/>
                </a:solidFill>
                <a:effectLst/>
                <a:latin typeface="Helvetica Neue" panose="02000503000000020004" pitchFamily="2" charset="0"/>
                <a:hlinkClick r:id="rId3"/>
              </a:rPr>
              <a:t>N. </a:t>
            </a:r>
            <a:r>
              <a:rPr lang="en-US" sz="1000" b="0" i="0" u="sng" dirty="0" err="1">
                <a:solidFill>
                  <a:srgbClr val="376FAA"/>
                </a:solidFill>
                <a:effectLst/>
                <a:latin typeface="Helvetica Neue" panose="02000503000000020004" pitchFamily="2" charset="0"/>
                <a:hlinkClick r:id="rId3"/>
              </a:rPr>
              <a:t>Hatanaka</a:t>
            </a:r>
            <a:r>
              <a:rPr lang="en-US" sz="1000" b="0" i="0" dirty="0" err="1">
                <a:solidFill>
                  <a:srgbClr val="212121"/>
                </a:solidFill>
                <a:effectLst/>
                <a:latin typeface="Helvetica Neue" panose="02000503000000020004" pitchFamily="2" charset="0"/>
              </a:rPr>
              <a:t>,</a:t>
            </a:r>
            <a:r>
              <a:rPr lang="en-US" sz="1000" b="0" i="0" baseline="30000" dirty="0" err="1">
                <a:solidFill>
                  <a:srgbClr val="212121"/>
                </a:solidFill>
                <a:effectLst/>
                <a:latin typeface="Helvetica Neue" panose="02000503000000020004" pitchFamily="2" charset="0"/>
              </a:rPr>
              <a:t>a,b,c</a:t>
            </a:r>
            <a:r>
              <a:rPr lang="en-US" sz="1000" b="0" i="0" dirty="0">
                <a:solidFill>
                  <a:srgbClr val="212121"/>
                </a:solidFill>
                <a:effectLst/>
                <a:latin typeface="Helvetica Neue" panose="02000503000000020004" pitchFamily="2" charset="0"/>
              </a:rPr>
              <a:t> </a:t>
            </a:r>
            <a:r>
              <a:rPr lang="en-US" sz="1000" b="0" i="0" u="sng" dirty="0">
                <a:solidFill>
                  <a:srgbClr val="376FAA"/>
                </a:solidFill>
                <a:effectLst/>
                <a:latin typeface="Helvetica Neue" panose="02000503000000020004" pitchFamily="2" charset="0"/>
                <a:hlinkClick r:id="rId4"/>
              </a:rPr>
              <a:t>B. </a:t>
            </a:r>
            <a:r>
              <a:rPr lang="en-US" sz="1000" b="0" i="0" u="sng" dirty="0" err="1">
                <a:solidFill>
                  <a:srgbClr val="376FAA"/>
                </a:solidFill>
                <a:effectLst/>
                <a:latin typeface="Helvetica Neue" panose="02000503000000020004" pitchFamily="2" charset="0"/>
                <a:hlinkClick r:id="rId4"/>
              </a:rPr>
              <a:t>Xu</a:t>
            </a:r>
            <a:r>
              <a:rPr lang="en-US" sz="1000" b="0" i="0" dirty="0" err="1">
                <a:solidFill>
                  <a:srgbClr val="212121"/>
                </a:solidFill>
                <a:effectLst/>
                <a:latin typeface="Helvetica Neue" panose="02000503000000020004" pitchFamily="2" charset="0"/>
              </a:rPr>
              <a:t>,</a:t>
            </a:r>
            <a:r>
              <a:rPr lang="en-US" sz="1000" b="0" i="0" baseline="30000" dirty="0" err="1">
                <a:solidFill>
                  <a:srgbClr val="212121"/>
                </a:solidFill>
                <a:effectLst/>
                <a:latin typeface="Helvetica Neue" panose="02000503000000020004" pitchFamily="2" charset="0"/>
              </a:rPr>
              <a:t>a</a:t>
            </a:r>
            <a:r>
              <a:rPr lang="en-US" sz="1000" b="0" i="0" dirty="0">
                <a:solidFill>
                  <a:srgbClr val="212121"/>
                </a:solidFill>
                <a:effectLst/>
                <a:latin typeface="Helvetica Neue" panose="02000503000000020004" pitchFamily="2" charset="0"/>
              </a:rPr>
              <a:t> </a:t>
            </a:r>
            <a:r>
              <a:rPr lang="en-US" sz="1000" b="0" i="0" u="sng" dirty="0">
                <a:solidFill>
                  <a:srgbClr val="376FAA"/>
                </a:solidFill>
                <a:effectLst/>
                <a:latin typeface="Helvetica Neue" panose="02000503000000020004" pitchFamily="2" charset="0"/>
                <a:hlinkClick r:id="rId5"/>
              </a:rPr>
              <a:t>M. </a:t>
            </a:r>
            <a:r>
              <a:rPr lang="en-US" sz="1000" b="0" i="0" u="sng" dirty="0" err="1">
                <a:solidFill>
                  <a:srgbClr val="376FAA"/>
                </a:solidFill>
                <a:effectLst/>
                <a:latin typeface="Helvetica Neue" panose="02000503000000020004" pitchFamily="2" charset="0"/>
                <a:hlinkClick r:id="rId5"/>
              </a:rPr>
              <a:t>Yasugi</a:t>
            </a:r>
            <a:r>
              <a:rPr lang="en-US" sz="1000" b="0" i="0" dirty="0" err="1">
                <a:solidFill>
                  <a:srgbClr val="212121"/>
                </a:solidFill>
                <a:effectLst/>
                <a:latin typeface="Helvetica Neue" panose="02000503000000020004" pitchFamily="2" charset="0"/>
              </a:rPr>
              <a:t>,</a:t>
            </a:r>
            <a:r>
              <a:rPr lang="en-US" sz="1000" b="0" i="0" baseline="30000" dirty="0" err="1">
                <a:solidFill>
                  <a:srgbClr val="212121"/>
                </a:solidFill>
                <a:effectLst/>
                <a:latin typeface="Helvetica Neue" panose="02000503000000020004" pitchFamily="2" charset="0"/>
              </a:rPr>
              <a:t>a,b,c</a:t>
            </a:r>
            <a:r>
              <a:rPr lang="en-US" sz="1000" b="0" i="0" dirty="0">
                <a:solidFill>
                  <a:srgbClr val="212121"/>
                </a:solidFill>
                <a:effectLst/>
                <a:latin typeface="Helvetica Neue" panose="02000503000000020004" pitchFamily="2" charset="0"/>
              </a:rPr>
              <a:t> </a:t>
            </a:r>
            <a:r>
              <a:rPr lang="en-US" sz="1000" b="0" i="0" u="sng" dirty="0">
                <a:solidFill>
                  <a:srgbClr val="376FAA"/>
                </a:solidFill>
                <a:effectLst/>
                <a:latin typeface="Helvetica Neue" panose="02000503000000020004" pitchFamily="2" charset="0"/>
                <a:hlinkClick r:id="rId6"/>
              </a:rPr>
              <a:t>H. </a:t>
            </a:r>
            <a:r>
              <a:rPr lang="en-US" sz="1000" b="0" i="0" u="sng" dirty="0" err="1">
                <a:solidFill>
                  <a:srgbClr val="376FAA"/>
                </a:solidFill>
                <a:effectLst/>
                <a:latin typeface="Helvetica Neue" panose="02000503000000020004" pitchFamily="2" charset="0"/>
                <a:hlinkClick r:id="rId6"/>
              </a:rPr>
              <a:t>Morino</a:t>
            </a:r>
            <a:r>
              <a:rPr lang="en-US" sz="1000" b="0" i="0" dirty="0" err="1">
                <a:solidFill>
                  <a:srgbClr val="212121"/>
                </a:solidFill>
                <a:effectLst/>
                <a:latin typeface="Helvetica Neue" panose="02000503000000020004" pitchFamily="2" charset="0"/>
              </a:rPr>
              <a:t>,</a:t>
            </a:r>
            <a:r>
              <a:rPr lang="en-US" sz="1000" b="0" i="0" baseline="30000" dirty="0" err="1">
                <a:solidFill>
                  <a:srgbClr val="212121"/>
                </a:solidFill>
                <a:effectLst/>
                <a:latin typeface="Helvetica Neue" panose="02000503000000020004" pitchFamily="2" charset="0"/>
              </a:rPr>
              <a:t>d</a:t>
            </a:r>
            <a:r>
              <a:rPr lang="en-US" sz="1000" b="0" i="0" dirty="0">
                <a:solidFill>
                  <a:srgbClr val="212121"/>
                </a:solidFill>
                <a:effectLst/>
                <a:latin typeface="Helvetica Neue" panose="02000503000000020004" pitchFamily="2" charset="0"/>
              </a:rPr>
              <a:t> </a:t>
            </a:r>
            <a:r>
              <a:rPr lang="en-US" sz="1000" b="0" i="0" u="sng" dirty="0">
                <a:solidFill>
                  <a:srgbClr val="376FAA"/>
                </a:solidFill>
                <a:effectLst/>
                <a:latin typeface="Helvetica Neue" panose="02000503000000020004" pitchFamily="2" charset="0"/>
                <a:hlinkClick r:id="rId7"/>
              </a:rPr>
              <a:t>H. </a:t>
            </a:r>
            <a:r>
              <a:rPr lang="en-US" sz="1000" b="0" i="0" u="sng" dirty="0" err="1">
                <a:solidFill>
                  <a:srgbClr val="376FAA"/>
                </a:solidFill>
                <a:effectLst/>
                <a:latin typeface="Helvetica Neue" panose="02000503000000020004" pitchFamily="2" charset="0"/>
                <a:hlinkClick r:id="rId7"/>
              </a:rPr>
              <a:t>Tagishi</a:t>
            </a:r>
            <a:r>
              <a:rPr lang="en-US" sz="1000" b="0" i="0" dirty="0" err="1">
                <a:solidFill>
                  <a:srgbClr val="212121"/>
                </a:solidFill>
                <a:effectLst/>
                <a:latin typeface="Helvetica Neue" panose="02000503000000020004" pitchFamily="2" charset="0"/>
              </a:rPr>
              <a:t>,</a:t>
            </a:r>
            <a:r>
              <a:rPr lang="en-US" sz="1000" b="0" i="0" baseline="30000" dirty="0" err="1">
                <a:solidFill>
                  <a:srgbClr val="212121"/>
                </a:solidFill>
                <a:effectLst/>
                <a:latin typeface="Helvetica Neue" panose="02000503000000020004" pitchFamily="2" charset="0"/>
              </a:rPr>
              <a:t>d</a:t>
            </a:r>
            <a:r>
              <a:rPr lang="en-US" sz="1000" b="0" i="0" dirty="0">
                <a:solidFill>
                  <a:srgbClr val="212121"/>
                </a:solidFill>
                <a:effectLst/>
                <a:latin typeface="Helvetica Neue" panose="02000503000000020004" pitchFamily="2" charset="0"/>
              </a:rPr>
              <a:t> </a:t>
            </a:r>
            <a:r>
              <a:rPr lang="en-US" sz="1000" b="0" i="0" u="sng" dirty="0">
                <a:solidFill>
                  <a:srgbClr val="376FAA"/>
                </a:solidFill>
                <a:effectLst/>
                <a:latin typeface="Helvetica Neue" panose="02000503000000020004" pitchFamily="2" charset="0"/>
                <a:hlinkClick r:id="rId8"/>
              </a:rPr>
              <a:t>T. </a:t>
            </a:r>
            <a:r>
              <a:rPr lang="en-US" sz="1000" b="0" i="0" u="sng" dirty="0" err="1">
                <a:solidFill>
                  <a:srgbClr val="376FAA"/>
                </a:solidFill>
                <a:effectLst/>
                <a:latin typeface="Helvetica Neue" panose="02000503000000020004" pitchFamily="2" charset="0"/>
                <a:hlinkClick r:id="rId8"/>
              </a:rPr>
              <a:t>Miura</a:t>
            </a:r>
            <a:r>
              <a:rPr lang="en-US" sz="1000" b="0" i="0" dirty="0" err="1">
                <a:solidFill>
                  <a:srgbClr val="212121"/>
                </a:solidFill>
                <a:effectLst/>
                <a:latin typeface="Helvetica Neue" panose="02000503000000020004" pitchFamily="2" charset="0"/>
              </a:rPr>
              <a:t>,</a:t>
            </a:r>
            <a:r>
              <a:rPr lang="en-US" sz="1000" b="0" i="0" baseline="30000" dirty="0" err="1">
                <a:solidFill>
                  <a:srgbClr val="212121"/>
                </a:solidFill>
                <a:effectLst/>
                <a:latin typeface="Helvetica Neue" panose="02000503000000020004" pitchFamily="2" charset="0"/>
              </a:rPr>
              <a:t>d</a:t>
            </a:r>
            <a:r>
              <a:rPr lang="en-US" sz="1000" b="0" i="0" dirty="0">
                <a:solidFill>
                  <a:srgbClr val="212121"/>
                </a:solidFill>
                <a:effectLst/>
                <a:latin typeface="Helvetica Neue" panose="02000503000000020004" pitchFamily="2" charset="0"/>
              </a:rPr>
              <a:t> </a:t>
            </a:r>
            <a:r>
              <a:rPr lang="en-US" sz="1000" b="0" i="0" u="sng" dirty="0">
                <a:solidFill>
                  <a:srgbClr val="376FAA"/>
                </a:solidFill>
                <a:effectLst/>
                <a:latin typeface="Helvetica Neue" panose="02000503000000020004" pitchFamily="2" charset="0"/>
                <a:hlinkClick r:id="rId9"/>
              </a:rPr>
              <a:t>T. </a:t>
            </a:r>
            <a:r>
              <a:rPr lang="en-US" sz="1000" b="0" i="0" u="sng" dirty="0" err="1">
                <a:solidFill>
                  <a:srgbClr val="376FAA"/>
                </a:solidFill>
                <a:effectLst/>
                <a:latin typeface="Helvetica Neue" panose="02000503000000020004" pitchFamily="2" charset="0"/>
                <a:hlinkClick r:id="rId9"/>
              </a:rPr>
              <a:t>Shibata</a:t>
            </a:r>
            <a:r>
              <a:rPr lang="en-US" sz="1000" b="0" i="0" dirty="0" err="1">
                <a:solidFill>
                  <a:srgbClr val="212121"/>
                </a:solidFill>
                <a:effectLst/>
                <a:latin typeface="Helvetica Neue" panose="02000503000000020004" pitchFamily="2" charset="0"/>
              </a:rPr>
              <a:t>,</a:t>
            </a:r>
            <a:r>
              <a:rPr lang="en-US" sz="1000" b="0" i="0" baseline="30000" dirty="0" err="1">
                <a:solidFill>
                  <a:srgbClr val="212121"/>
                </a:solidFill>
                <a:effectLst/>
                <a:latin typeface="Helvetica Neue" panose="02000503000000020004" pitchFamily="2" charset="0"/>
              </a:rPr>
              <a:t>d</a:t>
            </a:r>
            <a:r>
              <a:rPr lang="en-US" sz="1000" b="0" i="0" dirty="0">
                <a:solidFill>
                  <a:srgbClr val="212121"/>
                </a:solidFill>
                <a:effectLst/>
                <a:latin typeface="Helvetica Neue" panose="02000503000000020004" pitchFamily="2" charset="0"/>
              </a:rPr>
              <a:t> and </a:t>
            </a:r>
            <a:r>
              <a:rPr lang="en-US" sz="1000" b="0" i="0" u="sng" dirty="0">
                <a:solidFill>
                  <a:srgbClr val="376FAA"/>
                </a:solidFill>
                <a:effectLst/>
                <a:latin typeface="Helvetica Neue" panose="02000503000000020004" pitchFamily="2" charset="0"/>
                <a:hlinkClick r:id="rId10"/>
              </a:rPr>
              <a:t>S. Yamasaki</a:t>
            </a:r>
            <a:endParaRPr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51" name="Google Shape;351;p22"/>
          <p:cNvSpPr txBox="1">
            <a:spLocks noGrp="1"/>
          </p:cNvSpPr>
          <p:nvPr>
            <p:ph type="body" idx="1"/>
          </p:nvPr>
        </p:nvSpPr>
        <p:spPr>
          <a:xfrm>
            <a:off x="1154723" y="1573079"/>
            <a:ext cx="10515600" cy="4583882"/>
          </a:xfrm>
          <a:prstGeom prst="rect">
            <a:avLst/>
          </a:prstGeom>
          <a:noFill/>
          <a:ln>
            <a:noFill/>
          </a:ln>
        </p:spPr>
        <p:txBody>
          <a:bodyPr spcFirstLastPara="1" wrap="square" lIns="91425" tIns="45700" rIns="91425" bIns="45700" anchor="t" anchorCtr="0">
            <a:normAutofit lnSpcReduction="10000"/>
          </a:bodyPr>
          <a:lstStyle/>
          <a:p>
            <a:r>
              <a:rPr lang="en-US" sz="1600" b="1" dirty="0">
                <a:solidFill>
                  <a:schemeClr val="tx1"/>
                </a:solidFill>
                <a:latin typeface="Times New Roman" panose="02020603050405020304" pitchFamily="18" charset="0"/>
                <a:cs typeface="Times New Roman" panose="02020603050405020304" pitchFamily="18" charset="0"/>
              </a:rPr>
              <a:t>Objectives: </a:t>
            </a:r>
            <a:r>
              <a:rPr lang="en-US" sz="1600" dirty="0">
                <a:solidFill>
                  <a:schemeClr val="tx1"/>
                </a:solidFill>
                <a:latin typeface="Times New Roman" panose="02020603050405020304" pitchFamily="18" charset="0"/>
                <a:cs typeface="Times New Roman" panose="02020603050405020304" pitchFamily="18" charset="0"/>
              </a:rPr>
              <a:t>To examine the anti-SARS-CoV-2 activity of the potent disinfectant </a:t>
            </a:r>
            <a:r>
              <a:rPr lang="en-US" sz="1600" dirty="0" err="1">
                <a:solidFill>
                  <a:schemeClr val="tx1"/>
                </a:solidFill>
                <a:latin typeface="Times New Roman" panose="02020603050405020304" pitchFamily="18" charset="0"/>
                <a:cs typeface="Times New Roman" panose="02020603050405020304" pitchFamily="18" charset="0"/>
              </a:rPr>
              <a:t>Cleverin</a:t>
            </a:r>
            <a:r>
              <a:rPr lang="en-US" sz="1600" dirty="0">
                <a:solidFill>
                  <a:schemeClr val="tx1"/>
                </a:solidFill>
                <a:latin typeface="Times New Roman" panose="02020603050405020304" pitchFamily="18" charset="0"/>
                <a:cs typeface="Times New Roman" panose="02020603050405020304" pitchFamily="18" charset="0"/>
              </a:rPr>
              <a:t>, the major disinfecting component of which is chlorine dioxide (ClO2); and to compare the results with that of sodium hypochlorite in the presence or absence of 0.5% or 1.0% fetal bovine serum (FBS).</a:t>
            </a:r>
          </a:p>
          <a:p>
            <a:r>
              <a:rPr lang="en-US" sz="1600" b="1" dirty="0">
                <a:solidFill>
                  <a:schemeClr val="tx1"/>
                </a:solidFill>
                <a:latin typeface="Times New Roman" panose="02020603050405020304" pitchFamily="18" charset="0"/>
                <a:cs typeface="Times New Roman" panose="02020603050405020304" pitchFamily="18" charset="0"/>
              </a:rPr>
              <a:t>Methods: </a:t>
            </a:r>
            <a:r>
              <a:rPr lang="en-US" sz="1600" dirty="0">
                <a:solidFill>
                  <a:schemeClr val="tx1"/>
                </a:solidFill>
                <a:latin typeface="Times New Roman" panose="02020603050405020304" pitchFamily="18" charset="0"/>
                <a:cs typeface="Times New Roman" panose="02020603050405020304" pitchFamily="18" charset="0"/>
              </a:rPr>
              <a:t>Concentrated SARS-CoV-2 viruses were treated with various concentrations of ClO2 and sodium hypochlorite and a 50% tissue culture infective dose was calculated to evaluate the antiviral activity of each chemical.</a:t>
            </a:r>
          </a:p>
          <a:p>
            <a:r>
              <a:rPr lang="en-US" sz="1600" b="1" dirty="0">
                <a:solidFill>
                  <a:schemeClr val="tx1"/>
                </a:solidFill>
                <a:latin typeface="Times New Roman" panose="02020603050405020304" pitchFamily="18" charset="0"/>
                <a:cs typeface="Times New Roman" panose="02020603050405020304" pitchFamily="18" charset="0"/>
              </a:rPr>
              <a:t>Findings: </a:t>
            </a:r>
            <a:r>
              <a:rPr lang="en-US" sz="1600" dirty="0">
                <a:solidFill>
                  <a:schemeClr val="tx1"/>
                </a:solidFill>
                <a:latin typeface="Times New Roman" panose="02020603050405020304" pitchFamily="18" charset="0"/>
                <a:cs typeface="Times New Roman" panose="02020603050405020304" pitchFamily="18" charset="0"/>
              </a:rPr>
              <a:t>When SARS-CoV-2 viruses were treated with 0.8 ppm ClO2 or sodium hypochlorite, viral titer was decreased only by 1 log10 TCID50/mL in 3 min. However, the viral titer was decreased by more than 4 log10 TCID50/mL when treated with 80 ppm of each chemical for 10 s regardless of the presence or absence of FBS. It should be emphasized that treatment with 24 ppm of ClO2 inactivated more than 99.99% SARS-CoV-2 within 10 s or 99.99% SARS-CoV-2 in 1 min in the presence of 0.5% or 1.0% FBS, respectively. By contrast, 24 ppm of sodium hypochlorite inactivated only 99% or 90% SARS-CoV-2 in 3 min under similar conditions. Notably, except for ClO2, the other components of </a:t>
            </a:r>
            <a:r>
              <a:rPr lang="en-US" sz="1600" dirty="0" err="1">
                <a:solidFill>
                  <a:schemeClr val="tx1"/>
                </a:solidFill>
                <a:latin typeface="Times New Roman" panose="02020603050405020304" pitchFamily="18" charset="0"/>
                <a:cs typeface="Times New Roman" panose="02020603050405020304" pitchFamily="18" charset="0"/>
              </a:rPr>
              <a:t>Cleverin</a:t>
            </a:r>
            <a:r>
              <a:rPr lang="en-US" sz="1600" dirty="0">
                <a:solidFill>
                  <a:schemeClr val="tx1"/>
                </a:solidFill>
                <a:latin typeface="Times New Roman" panose="02020603050405020304" pitchFamily="18" charset="0"/>
                <a:cs typeface="Times New Roman" panose="02020603050405020304" pitchFamily="18" charset="0"/>
              </a:rPr>
              <a:t> such as sodium chlorite, </a:t>
            </a:r>
            <a:r>
              <a:rPr lang="en-US" sz="1600" dirty="0" err="1">
                <a:solidFill>
                  <a:schemeClr val="tx1"/>
                </a:solidFill>
                <a:latin typeface="Times New Roman" panose="02020603050405020304" pitchFamily="18" charset="0"/>
                <a:cs typeface="Times New Roman" panose="02020603050405020304" pitchFamily="18" charset="0"/>
              </a:rPr>
              <a:t>decaglycerol</a:t>
            </a:r>
            <a:r>
              <a:rPr lang="en-US" sz="1600" dirty="0">
                <a:solidFill>
                  <a:schemeClr val="tx1"/>
                </a:solidFill>
                <a:latin typeface="Times New Roman" panose="02020603050405020304" pitchFamily="18" charset="0"/>
                <a:cs typeface="Times New Roman" panose="02020603050405020304" pitchFamily="18" charset="0"/>
              </a:rPr>
              <a:t> monolaurate, and silicone showed no significant antiviral activity.</a:t>
            </a:r>
          </a:p>
          <a:p>
            <a:r>
              <a:rPr lang="en-US" sz="1600" b="1" dirty="0">
                <a:solidFill>
                  <a:schemeClr val="tx1"/>
                </a:solidFill>
                <a:latin typeface="Times New Roman" panose="02020603050405020304" pitchFamily="18" charset="0"/>
                <a:cs typeface="Times New Roman" panose="02020603050405020304" pitchFamily="18" charset="0"/>
              </a:rPr>
              <a:t>Conclusion: </a:t>
            </a:r>
            <a:r>
              <a:rPr lang="en-US" sz="1600" dirty="0">
                <a:solidFill>
                  <a:schemeClr val="tx1"/>
                </a:solidFill>
                <a:latin typeface="Times New Roman" panose="02020603050405020304" pitchFamily="18" charset="0"/>
                <a:cs typeface="Times New Roman" panose="02020603050405020304" pitchFamily="18" charset="0"/>
              </a:rPr>
              <a:t>Altogether, the results strongly suggest that although ClO2 and sodium hypochlorite are strong antiviral agents in the absence of organic matter in the presence of organic matter, ClO2 is a more potent antiviral agent against SARS-CoV-2 than sodium hypochlorite.</a:t>
            </a:r>
          </a:p>
          <a:p>
            <a:pPr marL="114300" indent="0">
              <a:buNone/>
            </a:pPr>
            <a:endParaRPr lang="en-US" sz="1600" dirty="0">
              <a:solidFill>
                <a:schemeClr val="tx1"/>
              </a:solidFill>
              <a:latin typeface="Times New Roman" panose="02020603050405020304" pitchFamily="18" charset="0"/>
              <a:cs typeface="Times New Roman" panose="02020603050405020304" pitchFamily="18" charset="0"/>
            </a:endParaRPr>
          </a:p>
          <a:p>
            <a:pPr marL="114300" indent="0">
              <a:buNone/>
            </a:pPr>
            <a:endParaRPr lang="en-US" sz="1600" dirty="0">
              <a:solidFill>
                <a:schemeClr val="tx1"/>
              </a:solidFill>
              <a:latin typeface="Times New Roman" panose="02020603050405020304" pitchFamily="18" charset="0"/>
              <a:cs typeface="Times New Roman" panose="02020603050405020304" pitchFamily="18" charset="0"/>
            </a:endParaRPr>
          </a:p>
          <a:p>
            <a:pPr marL="114300" indent="0">
              <a:buNone/>
            </a:pPr>
            <a:r>
              <a:rPr lang="en-US" sz="1100" dirty="0">
                <a:solidFill>
                  <a:schemeClr val="tx1"/>
                </a:solidFill>
                <a:latin typeface="Times New Roman" panose="02020603050405020304" pitchFamily="18" charset="0"/>
                <a:cs typeface="Times New Roman" panose="02020603050405020304" pitchFamily="18" charset="0"/>
                <a:hlinkClick r:id="rId11"/>
              </a:rPr>
              <a:t>https://www.ncbi.nlm.nih.gov/pmc/articles/PMC8442261/</a:t>
            </a:r>
            <a:r>
              <a:rPr lang="en-US" sz="1100" dirty="0">
                <a:solidFill>
                  <a:schemeClr val="tx1"/>
                </a:solidFill>
                <a:latin typeface="Times New Roman" panose="02020603050405020304" pitchFamily="18" charset="0"/>
                <a:cs typeface="Times New Roman" panose="02020603050405020304" pitchFamily="18" charset="0"/>
              </a:rPr>
              <a:t> </a:t>
            </a:r>
          </a:p>
        </p:txBody>
      </p:sp>
      <p:sp>
        <p:nvSpPr>
          <p:cNvPr id="352" name="Google Shape;352;p22"/>
          <p:cNvSpPr/>
          <p:nvPr/>
        </p:nvSpPr>
        <p:spPr>
          <a:xfrm>
            <a:off x="-344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2"/>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54" name="Google Shape;354;p22"/>
          <p:cNvSpPr txBox="1"/>
          <p:nvPr/>
        </p:nvSpPr>
        <p:spPr>
          <a:xfrm>
            <a:off x="2860431" y="6400370"/>
            <a:ext cx="81123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355" name="Google Shape;355;p22" descr="Picture 7"/>
          <p:cNvPicPr preferRelativeResize="0"/>
          <p:nvPr/>
        </p:nvPicPr>
        <p:blipFill rotWithShape="1">
          <a:blip r:embed="rId12">
            <a:alphaModFix/>
          </a:blip>
          <a:srcRect/>
          <a:stretch/>
        </p:blipFill>
        <p:spPr>
          <a:xfrm>
            <a:off x="11123249" y="5850441"/>
            <a:ext cx="918303" cy="922918"/>
          </a:xfrm>
          <a:prstGeom prst="rect">
            <a:avLst/>
          </a:prstGeom>
          <a:noFill/>
          <a:ln>
            <a:noFill/>
          </a:ln>
        </p:spPr>
      </p:pic>
    </p:spTree>
    <p:extLst>
      <p:ext uri="{BB962C8B-B14F-4D97-AF65-F5344CB8AC3E}">
        <p14:creationId xmlns:p14="http://schemas.microsoft.com/office/powerpoint/2010/main" val="3924832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1154723" y="110942"/>
            <a:ext cx="10515600" cy="1622239"/>
          </a:xfrm>
          <a:prstGeom prst="rect">
            <a:avLst/>
          </a:prstGeom>
          <a:noFill/>
          <a:ln>
            <a:noFill/>
          </a:ln>
        </p:spPr>
        <p:txBody>
          <a:bodyPr spcFirstLastPara="1" wrap="square" lIns="91425" tIns="45700" rIns="91425" bIns="45700" anchor="ctr" anchorCtr="0">
            <a:normAutofit/>
          </a:bodyPr>
          <a:lstStyle/>
          <a:p>
            <a:pPr>
              <a:buClr>
                <a:srgbClr val="000000"/>
              </a:buClr>
              <a:buSzPct val="100000"/>
            </a:pPr>
            <a:r>
              <a:rPr lang="en-US" sz="3600" b="1" i="0" dirty="0">
                <a:solidFill>
                  <a:srgbClr val="212121"/>
                </a:solidFill>
                <a:effectLst/>
                <a:latin typeface="Times New Roman" panose="02020603050405020304" pitchFamily="18" charset="0"/>
                <a:cs typeface="Times New Roman" panose="02020603050405020304" pitchFamily="18" charset="0"/>
              </a:rPr>
              <a:t>Oregano essential oil inhibits </a:t>
            </a:r>
            <a:r>
              <a:rPr lang="en-US" sz="3600" b="1" i="1" dirty="0">
                <a:solidFill>
                  <a:srgbClr val="212121"/>
                </a:solidFill>
                <a:effectLst/>
                <a:latin typeface="Times New Roman" panose="02020603050405020304" pitchFamily="18" charset="0"/>
                <a:cs typeface="Times New Roman" panose="02020603050405020304" pitchFamily="18" charset="0"/>
              </a:rPr>
              <a:t>Candida</a:t>
            </a:r>
            <a:r>
              <a:rPr lang="en-US" sz="3600" b="1" i="0" dirty="0">
                <a:solidFill>
                  <a:srgbClr val="212121"/>
                </a:solidFill>
                <a:effectLst/>
                <a:latin typeface="Times New Roman" panose="02020603050405020304" pitchFamily="18" charset="0"/>
                <a:cs typeface="Times New Roman" panose="02020603050405020304" pitchFamily="18" charset="0"/>
              </a:rPr>
              <a:t> spp. biofilms</a:t>
            </a:r>
            <a:br>
              <a:rPr lang="en-US" sz="1200" b="1" dirty="0">
                <a:solidFill>
                  <a:schemeClr val="accent1">
                    <a:lumMod val="75000"/>
                  </a:schemeClr>
                </a:solidFill>
                <a:latin typeface="Times New Roman" panose="02020603050405020304" pitchFamily="18" charset="0"/>
                <a:cs typeface="Times New Roman" panose="02020603050405020304" pitchFamily="18" charset="0"/>
              </a:rPr>
            </a:br>
            <a:r>
              <a:rPr lang="en-US" sz="1100" b="0" i="0" u="none" strike="noStrike" dirty="0">
                <a:solidFill>
                  <a:srgbClr val="205493"/>
                </a:solidFill>
                <a:effectLst/>
                <a:latin typeface="Times New Roman" panose="02020603050405020304" pitchFamily="18" charset="0"/>
                <a:cs typeface="Times New Roman" panose="02020603050405020304" pitchFamily="18" charset="0"/>
                <a:hlinkClick r:id="rId3"/>
              </a:rPr>
              <a:t>Mayram Hacioglu</a:t>
            </a:r>
            <a:r>
              <a:rPr lang="en-US" sz="1100" b="0" i="0" baseline="30000" dirty="0">
                <a:solidFill>
                  <a:srgbClr val="5B616B"/>
                </a:solidFill>
                <a:effectLst/>
                <a:latin typeface="Times New Roman" panose="02020603050405020304" pitchFamily="18" charset="0"/>
                <a:cs typeface="Times New Roman" panose="02020603050405020304" pitchFamily="18" charset="0"/>
              </a:rPr>
              <a:t> </a:t>
            </a:r>
            <a:r>
              <a:rPr lang="en-US" sz="1100" b="0" i="0" u="none" strike="noStrike" baseline="30000" dirty="0">
                <a:solidFill>
                  <a:srgbClr val="323A45"/>
                </a:solidFill>
                <a:effectLst/>
                <a:latin typeface="Times New Roman" panose="02020603050405020304" pitchFamily="18" charset="0"/>
                <a:cs typeface="Times New Roman" panose="02020603050405020304" pitchFamily="18" charset="0"/>
                <a:hlinkClick r:id="rId4" tooltip="Department of Pharmaceutical Microbiology, Faculty of Pharmacy, Istanbul University, Beyazit, Istanbul, 34116, Turkey."/>
              </a:rPr>
              <a:t>1</a:t>
            </a:r>
            <a:r>
              <a:rPr lang="en-US" sz="1100" b="0" i="0" dirty="0">
                <a:solidFill>
                  <a:srgbClr val="5B616B"/>
                </a:solidFill>
                <a:effectLst/>
                <a:latin typeface="Times New Roman" panose="02020603050405020304" pitchFamily="18" charset="0"/>
                <a:cs typeface="Times New Roman" panose="02020603050405020304" pitchFamily="18" charset="0"/>
              </a:rPr>
              <a:t>, </a:t>
            </a:r>
            <a:r>
              <a:rPr lang="en-US" sz="1100" b="0" i="0" u="none" strike="noStrike" dirty="0">
                <a:solidFill>
                  <a:srgbClr val="0071BC"/>
                </a:solidFill>
                <a:effectLst/>
                <a:latin typeface="Times New Roman" panose="02020603050405020304" pitchFamily="18" charset="0"/>
                <a:cs typeface="Times New Roman" panose="02020603050405020304" pitchFamily="18" charset="0"/>
                <a:hlinkClick r:id="rId5"/>
              </a:rPr>
              <a:t>Ozlem Oyardi</a:t>
            </a:r>
            <a:r>
              <a:rPr lang="en-US" sz="1100" b="0" i="0" baseline="30000" dirty="0">
                <a:solidFill>
                  <a:srgbClr val="5B616B"/>
                </a:solidFill>
                <a:effectLst/>
                <a:latin typeface="Times New Roman" panose="02020603050405020304" pitchFamily="18" charset="0"/>
                <a:cs typeface="Times New Roman" panose="02020603050405020304" pitchFamily="18" charset="0"/>
              </a:rPr>
              <a:t> </a:t>
            </a:r>
            <a:r>
              <a:rPr lang="en-US" sz="1100" b="0" i="0" u="none" strike="noStrike" baseline="30000" dirty="0">
                <a:solidFill>
                  <a:srgbClr val="323A45"/>
                </a:solidFill>
                <a:effectLst/>
                <a:latin typeface="Times New Roman" panose="02020603050405020304" pitchFamily="18" charset="0"/>
                <a:cs typeface="Times New Roman" panose="02020603050405020304" pitchFamily="18" charset="0"/>
                <a:hlinkClick r:id="rId4" tooltip="Department of Pharmaceutical Microbiology, Faculty of Pharmacy, Istanbul University, Beyazit, Istanbul, 34116, Turkey."/>
              </a:rPr>
              <a:t>1</a:t>
            </a:r>
            <a:r>
              <a:rPr lang="en-US" sz="1100" b="0" i="0" dirty="0">
                <a:solidFill>
                  <a:srgbClr val="5B616B"/>
                </a:solidFill>
                <a:effectLst/>
                <a:latin typeface="Times New Roman" panose="02020603050405020304" pitchFamily="18" charset="0"/>
                <a:cs typeface="Times New Roman" panose="02020603050405020304" pitchFamily="18" charset="0"/>
              </a:rPr>
              <a:t>, </a:t>
            </a:r>
            <a:r>
              <a:rPr lang="en-US" sz="1100" b="0" i="0" u="none" strike="noStrike" dirty="0">
                <a:solidFill>
                  <a:srgbClr val="0071BC"/>
                </a:solidFill>
                <a:effectLst/>
                <a:latin typeface="Times New Roman" panose="02020603050405020304" pitchFamily="18" charset="0"/>
                <a:cs typeface="Times New Roman" panose="02020603050405020304" pitchFamily="18" charset="0"/>
                <a:hlinkClick r:id="rId6"/>
              </a:rPr>
              <a:t>Alpcan Kirinti</a:t>
            </a:r>
            <a:r>
              <a:rPr lang="en-US" sz="1100" b="0" i="0" baseline="30000" dirty="0">
                <a:solidFill>
                  <a:srgbClr val="5B616B"/>
                </a:solidFill>
                <a:effectLst/>
                <a:latin typeface="Times New Roman" panose="02020603050405020304" pitchFamily="18" charset="0"/>
                <a:cs typeface="Times New Roman" panose="02020603050405020304" pitchFamily="18" charset="0"/>
              </a:rPr>
              <a:t> </a:t>
            </a:r>
            <a:r>
              <a:rPr lang="en-US" sz="1100" b="0" i="0" u="none" strike="noStrike" baseline="30000" dirty="0">
                <a:solidFill>
                  <a:srgbClr val="323A45"/>
                </a:solidFill>
                <a:effectLst/>
                <a:latin typeface="Times New Roman" panose="02020603050405020304" pitchFamily="18" charset="0"/>
                <a:cs typeface="Times New Roman" panose="02020603050405020304" pitchFamily="18" charset="0"/>
                <a:hlinkClick r:id="rId4" tooltip="Department of Pharmaceutical Microbiology, Faculty of Pharmacy, Istanbul University, Beyazit, Istanbul, 34116, Turkey."/>
              </a:rPr>
              <a:t>1</a:t>
            </a:r>
            <a:endParaRPr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51" name="Google Shape;351;p22"/>
          <p:cNvSpPr txBox="1">
            <a:spLocks noGrp="1"/>
          </p:cNvSpPr>
          <p:nvPr>
            <p:ph type="body" idx="1"/>
          </p:nvPr>
        </p:nvSpPr>
        <p:spPr>
          <a:xfrm>
            <a:off x="1154723" y="1573079"/>
            <a:ext cx="10515600" cy="4583882"/>
          </a:xfrm>
          <a:prstGeom prst="rect">
            <a:avLst/>
          </a:prstGeom>
          <a:noFill/>
          <a:ln>
            <a:noFill/>
          </a:ln>
        </p:spPr>
        <p:txBody>
          <a:bodyPr spcFirstLastPara="1" wrap="square" lIns="91425" tIns="45700" rIns="91425" bIns="45700" anchor="t" anchorCtr="0">
            <a:normAutofit/>
          </a:bodyPr>
          <a:lstStyle/>
          <a:p>
            <a:pPr marL="171450" indent="-171450">
              <a:spcBef>
                <a:spcPts val="0"/>
              </a:spcBef>
              <a:buSzPct val="100000"/>
            </a:pPr>
            <a:r>
              <a:rPr lang="en-US" sz="2000" b="0" i="0" dirty="0">
                <a:solidFill>
                  <a:srgbClr val="212121"/>
                </a:solidFill>
                <a:effectLst/>
                <a:latin typeface="Times New Roman" panose="02020603050405020304" pitchFamily="18" charset="0"/>
                <a:cs typeface="Times New Roman" panose="02020603050405020304" pitchFamily="18" charset="0"/>
              </a:rPr>
              <a:t>This study aimed to show the antifungal and antibiofilm activities of oregano oil (</a:t>
            </a:r>
            <a:r>
              <a:rPr lang="en-US" sz="2000" b="0" i="1" dirty="0">
                <a:solidFill>
                  <a:srgbClr val="212121"/>
                </a:solidFill>
                <a:effectLst/>
                <a:latin typeface="Times New Roman" panose="02020603050405020304" pitchFamily="18" charset="0"/>
                <a:cs typeface="Times New Roman" panose="02020603050405020304" pitchFamily="18" charset="0"/>
              </a:rPr>
              <a:t>Origanum onites</a:t>
            </a:r>
            <a:r>
              <a:rPr lang="en-US" sz="2000" b="0" i="0" dirty="0">
                <a:solidFill>
                  <a:srgbClr val="212121"/>
                </a:solidFill>
                <a:effectLst/>
                <a:latin typeface="Times New Roman" panose="02020603050405020304" pitchFamily="18" charset="0"/>
                <a:cs typeface="Times New Roman" panose="02020603050405020304" pitchFamily="18" charset="0"/>
              </a:rPr>
              <a:t>)</a:t>
            </a:r>
            <a:r>
              <a:rPr lang="en-US" sz="2000" b="0" i="1" dirty="0">
                <a:solidFill>
                  <a:srgbClr val="212121"/>
                </a:solidFill>
                <a:effectLst/>
                <a:latin typeface="Times New Roman" panose="02020603050405020304" pitchFamily="18" charset="0"/>
                <a:cs typeface="Times New Roman" panose="02020603050405020304" pitchFamily="18" charset="0"/>
              </a:rPr>
              <a:t>.</a:t>
            </a:r>
            <a:r>
              <a:rPr lang="en-US" sz="2000" b="0" i="0" dirty="0">
                <a:solidFill>
                  <a:srgbClr val="212121"/>
                </a:solidFill>
                <a:effectLst/>
                <a:latin typeface="Times New Roman" panose="02020603050405020304" pitchFamily="18" charset="0"/>
                <a:cs typeface="Times New Roman" panose="02020603050405020304" pitchFamily="18" charset="0"/>
              </a:rPr>
              <a:t> The antifungal activities of some essential oils were investigated against </a:t>
            </a:r>
            <a:r>
              <a:rPr lang="en-US" sz="2000" b="0" i="1" dirty="0">
                <a:solidFill>
                  <a:srgbClr val="212121"/>
                </a:solidFill>
                <a:effectLst/>
                <a:latin typeface="Times New Roman" panose="02020603050405020304" pitchFamily="18" charset="0"/>
                <a:cs typeface="Times New Roman" panose="02020603050405020304" pitchFamily="18" charset="0"/>
              </a:rPr>
              <a:t>C.</a:t>
            </a:r>
            <a:r>
              <a:rPr lang="en-US" sz="2000" b="0" i="0" dirty="0">
                <a:solidFill>
                  <a:srgbClr val="212121"/>
                </a:solidFill>
                <a:effectLst/>
                <a:latin typeface="Times New Roman" panose="02020603050405020304" pitchFamily="18" charset="0"/>
                <a:cs typeface="Times New Roman" panose="02020603050405020304" pitchFamily="18" charset="0"/>
              </a:rPr>
              <a:t> spp. Among them, oregano oil was found to be the most effective oil, and further biofilm studies were conducted with it. </a:t>
            </a:r>
          </a:p>
          <a:p>
            <a:pPr marL="171450" indent="-171450">
              <a:spcBef>
                <a:spcPts val="0"/>
              </a:spcBef>
              <a:buSzPct val="100000"/>
            </a:pPr>
            <a:r>
              <a:rPr lang="en-US" sz="2000" b="0" i="0" dirty="0">
                <a:solidFill>
                  <a:srgbClr val="212121"/>
                </a:solidFill>
                <a:effectLst/>
                <a:latin typeface="Times New Roman" panose="02020603050405020304" pitchFamily="18" charset="0"/>
                <a:cs typeface="Times New Roman" panose="02020603050405020304" pitchFamily="18" charset="0"/>
              </a:rPr>
              <a:t>Oregano oil inhibited biofilm adhesion and formation of </a:t>
            </a:r>
            <a:r>
              <a:rPr lang="en-US" sz="2000" b="0" i="1" dirty="0">
                <a:solidFill>
                  <a:srgbClr val="212121"/>
                </a:solidFill>
                <a:effectLst/>
                <a:latin typeface="Times New Roman" panose="02020603050405020304" pitchFamily="18" charset="0"/>
                <a:cs typeface="Times New Roman" panose="02020603050405020304" pitchFamily="18" charset="0"/>
              </a:rPr>
              <a:t>C.</a:t>
            </a:r>
            <a:r>
              <a:rPr lang="en-US" sz="2000" b="0" i="0" dirty="0">
                <a:solidFill>
                  <a:srgbClr val="212121"/>
                </a:solidFill>
                <a:effectLst/>
                <a:latin typeface="Times New Roman" panose="02020603050405020304" pitchFamily="18" charset="0"/>
                <a:cs typeface="Times New Roman" panose="02020603050405020304" pitchFamily="18" charset="0"/>
              </a:rPr>
              <a:t> spp. and mature biofilms and also displayed the ability to reduce biofilm formation when they were allowed to form on surfaces previously coated with oil (up to 50% inhibition rates). </a:t>
            </a:r>
          </a:p>
          <a:p>
            <a:pPr marL="171450" indent="-171450">
              <a:spcBef>
                <a:spcPts val="0"/>
              </a:spcBef>
              <a:buSzPct val="100000"/>
            </a:pPr>
            <a:r>
              <a:rPr lang="en-US" sz="2000" dirty="0">
                <a:solidFill>
                  <a:schemeClr val="tx1"/>
                </a:solidFill>
                <a:latin typeface="Times New Roman" panose="02020603050405020304" pitchFamily="18" charset="0"/>
                <a:cs typeface="Times New Roman" panose="02020603050405020304" pitchFamily="18" charset="0"/>
              </a:rPr>
              <a:t>In addition, oregano oil was found to be effective against dual biofilms of Candida albicans + Staphylococcus aureus at different concentrations. </a:t>
            </a:r>
          </a:p>
          <a:p>
            <a:pPr marL="171450" indent="-171450">
              <a:spcBef>
                <a:spcPts val="0"/>
              </a:spcBef>
              <a:buSzPct val="100000"/>
            </a:pPr>
            <a:r>
              <a:rPr lang="en-US" sz="2000" dirty="0">
                <a:solidFill>
                  <a:schemeClr val="tx1"/>
                </a:solidFill>
                <a:latin typeface="Times New Roman" panose="02020603050405020304" pitchFamily="18" charset="0"/>
                <a:cs typeface="Times New Roman" panose="02020603050405020304" pitchFamily="18" charset="0"/>
              </a:rPr>
              <a:t>This study suggests that O. onites essential oil has useful antibiofilm effects against C. spp. The inhibitory effects of O. onites essential oil, against C. spp., were demonstrated for the first time. It also had an antifungal effect on biofilm formation and established biofilm even at MIC level.</a:t>
            </a:r>
          </a:p>
          <a:p>
            <a:pPr marL="171450" indent="-171450">
              <a:spcBef>
                <a:spcPts val="0"/>
              </a:spcBef>
              <a:buSzPct val="100000"/>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SzPct val="100000"/>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SzPct val="100000"/>
              <a:buNone/>
            </a:pPr>
            <a:endParaRPr lang="en-US" sz="1200" dirty="0">
              <a:solidFill>
                <a:schemeClr val="tx1"/>
              </a:solidFill>
              <a:latin typeface="Times New Roman" panose="02020603050405020304" pitchFamily="18" charset="0"/>
              <a:cs typeface="Times New Roman" panose="02020603050405020304" pitchFamily="18" charset="0"/>
            </a:endParaRPr>
          </a:p>
          <a:p>
            <a:pPr marL="0" indent="0">
              <a:spcBef>
                <a:spcPts val="0"/>
              </a:spcBef>
              <a:buSzPct val="100000"/>
              <a:buNone/>
            </a:pPr>
            <a:r>
              <a:rPr lang="en-US" sz="1200" dirty="0">
                <a:solidFill>
                  <a:schemeClr val="tx1"/>
                </a:solidFill>
                <a:latin typeface="Times New Roman" panose="02020603050405020304" pitchFamily="18" charset="0"/>
                <a:cs typeface="Times New Roman" panose="02020603050405020304" pitchFamily="18" charset="0"/>
                <a:hlinkClick r:id="rId7"/>
              </a:rPr>
              <a:t>https://pubmed.ncbi.nlm.nih.gov/33915040/</a:t>
            </a:r>
            <a:r>
              <a:rPr lang="en-US" sz="1200" dirty="0">
                <a:solidFill>
                  <a:schemeClr val="tx1"/>
                </a:solidFill>
                <a:latin typeface="Times New Roman" panose="02020603050405020304" pitchFamily="18" charset="0"/>
                <a:cs typeface="Times New Roman" panose="02020603050405020304" pitchFamily="18" charset="0"/>
              </a:rPr>
              <a:t> </a:t>
            </a:r>
          </a:p>
        </p:txBody>
      </p:sp>
      <p:sp>
        <p:nvSpPr>
          <p:cNvPr id="352" name="Google Shape;352;p22"/>
          <p:cNvSpPr/>
          <p:nvPr/>
        </p:nvSpPr>
        <p:spPr>
          <a:xfrm>
            <a:off x="-344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2"/>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54" name="Google Shape;354;p22"/>
          <p:cNvSpPr txBox="1"/>
          <p:nvPr/>
        </p:nvSpPr>
        <p:spPr>
          <a:xfrm>
            <a:off x="2860431" y="6400370"/>
            <a:ext cx="81123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355" name="Google Shape;355;p22" descr="Picture 7"/>
          <p:cNvPicPr preferRelativeResize="0"/>
          <p:nvPr/>
        </p:nvPicPr>
        <p:blipFill rotWithShape="1">
          <a:blip r:embed="rId8">
            <a:alphaModFix/>
          </a:blip>
          <a:srcRect/>
          <a:stretch/>
        </p:blipFill>
        <p:spPr>
          <a:xfrm>
            <a:off x="11123249" y="5850441"/>
            <a:ext cx="918303" cy="922918"/>
          </a:xfrm>
          <a:prstGeom prst="rect">
            <a:avLst/>
          </a:prstGeom>
          <a:noFill/>
          <a:ln>
            <a:noFill/>
          </a:ln>
        </p:spPr>
      </p:pic>
    </p:spTree>
    <p:extLst>
      <p:ext uri="{BB962C8B-B14F-4D97-AF65-F5344CB8AC3E}">
        <p14:creationId xmlns:p14="http://schemas.microsoft.com/office/powerpoint/2010/main" val="3623742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1154723" y="110942"/>
            <a:ext cx="10515600" cy="1622239"/>
          </a:xfrm>
          <a:prstGeom prst="rect">
            <a:avLst/>
          </a:prstGeom>
          <a:noFill/>
          <a:ln>
            <a:noFill/>
          </a:ln>
        </p:spPr>
        <p:txBody>
          <a:bodyPr spcFirstLastPara="1" wrap="square" lIns="91425" tIns="45700" rIns="91425" bIns="45700" anchor="ctr" anchorCtr="0">
            <a:normAutofit/>
          </a:bodyPr>
          <a:lstStyle/>
          <a:p>
            <a:pPr>
              <a:buClr>
                <a:srgbClr val="000000"/>
              </a:buClr>
              <a:buSzPct val="100000"/>
            </a:pPr>
            <a:r>
              <a:rPr lang="en-US" sz="3200" b="1" i="0" dirty="0">
                <a:solidFill>
                  <a:srgbClr val="111111"/>
                </a:solidFill>
                <a:effectLst/>
                <a:latin typeface="Times New Roman" panose="02020603050405020304" pitchFamily="18" charset="0"/>
                <a:cs typeface="Times New Roman" panose="02020603050405020304" pitchFamily="18" charset="0"/>
              </a:rPr>
              <a:t>The essential oil of turpentine and its major volatile fraction (</a:t>
            </a:r>
            <a:r>
              <a:rPr lang="el-GR" sz="3200" b="1" i="0" dirty="0">
                <a:solidFill>
                  <a:srgbClr val="111111"/>
                </a:solidFill>
                <a:effectLst/>
                <a:latin typeface="Times New Roman" panose="02020603050405020304" pitchFamily="18" charset="0"/>
                <a:cs typeface="Times New Roman" panose="02020603050405020304" pitchFamily="18" charset="0"/>
              </a:rPr>
              <a:t>α- </a:t>
            </a:r>
            <a:r>
              <a:rPr lang="en-US" sz="3200" b="1" i="0" dirty="0">
                <a:solidFill>
                  <a:srgbClr val="111111"/>
                </a:solidFill>
                <a:effectLst/>
                <a:latin typeface="Times New Roman" panose="02020603050405020304" pitchFamily="18" charset="0"/>
                <a:cs typeface="Times New Roman" panose="02020603050405020304" pitchFamily="18" charset="0"/>
              </a:rPr>
              <a:t>and </a:t>
            </a:r>
            <a:r>
              <a:rPr lang="el-GR" sz="3200" b="1" i="0" dirty="0">
                <a:solidFill>
                  <a:srgbClr val="111111"/>
                </a:solidFill>
                <a:effectLst/>
                <a:latin typeface="Times New Roman" panose="02020603050405020304" pitchFamily="18" charset="0"/>
                <a:cs typeface="Times New Roman" panose="02020603050405020304" pitchFamily="18" charset="0"/>
              </a:rPr>
              <a:t>β-</a:t>
            </a:r>
            <a:r>
              <a:rPr lang="en-US" sz="3200" b="1" i="0" dirty="0">
                <a:solidFill>
                  <a:srgbClr val="111111"/>
                </a:solidFill>
                <a:effectLst/>
                <a:latin typeface="Times New Roman" panose="02020603050405020304" pitchFamily="18" charset="0"/>
                <a:cs typeface="Times New Roman" panose="02020603050405020304" pitchFamily="18" charset="0"/>
              </a:rPr>
              <a:t>pinenes): A review</a:t>
            </a:r>
            <a:br>
              <a:rPr lang="en-US" sz="800" b="0" i="0" dirty="0">
                <a:solidFill>
                  <a:srgbClr val="111111"/>
                </a:solidFill>
                <a:effectLst/>
                <a:latin typeface="Roboto" panose="02000000000000000000" pitchFamily="2" charset="0"/>
              </a:rPr>
            </a:br>
            <a:br>
              <a:rPr lang="en-US" sz="1200" b="1" dirty="0">
                <a:solidFill>
                  <a:schemeClr val="accent1">
                    <a:lumMod val="75000"/>
                  </a:schemeClr>
                </a:solidFill>
                <a:latin typeface="Times New Roman" panose="02020603050405020304" pitchFamily="18" charset="0"/>
                <a:cs typeface="Times New Roman" panose="02020603050405020304" pitchFamily="18" charset="0"/>
              </a:rPr>
            </a:br>
            <a:r>
              <a:rPr lang="en-US" sz="1100" b="0" i="0" u="none" strike="noStrike" dirty="0">
                <a:solidFill>
                  <a:srgbClr val="205493"/>
                </a:solidFill>
                <a:effectLst/>
                <a:latin typeface="Times New Roman" panose="02020603050405020304" pitchFamily="18" charset="0"/>
                <a:cs typeface="Times New Roman" panose="02020603050405020304" pitchFamily="18" charset="0"/>
              </a:rPr>
              <a:t>Michael Prost </a:t>
            </a:r>
            <a:endParaRPr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51" name="Google Shape;351;p22"/>
          <p:cNvSpPr txBox="1">
            <a:spLocks noGrp="1"/>
          </p:cNvSpPr>
          <p:nvPr>
            <p:ph type="body" idx="1"/>
          </p:nvPr>
        </p:nvSpPr>
        <p:spPr>
          <a:xfrm>
            <a:off x="1154723" y="1573079"/>
            <a:ext cx="10515600" cy="4583882"/>
          </a:xfrm>
          <a:prstGeom prst="rect">
            <a:avLst/>
          </a:prstGeom>
          <a:noFill/>
          <a:ln>
            <a:noFill/>
          </a:ln>
        </p:spPr>
        <p:txBody>
          <a:bodyPr spcFirstLastPara="1" wrap="square" lIns="91425" tIns="45700" rIns="91425" bIns="45700" anchor="t" anchorCtr="0">
            <a:normAutofit fontScale="92500" lnSpcReduction="20000"/>
          </a:bodyPr>
          <a:lstStyle/>
          <a:p>
            <a:r>
              <a:rPr lang="en-US" sz="2000" b="0" i="0" dirty="0">
                <a:solidFill>
                  <a:srgbClr val="231F20"/>
                </a:solidFill>
                <a:effectLst/>
                <a:latin typeface="Times New Roman" panose="02020603050405020304" pitchFamily="18" charset="0"/>
                <a:cs typeface="Times New Roman" panose="02020603050405020304" pitchFamily="18" charset="0"/>
              </a:rPr>
              <a:t>However, other studies report the antibacterial effect of these terpenes on both Gram-negative and Gram-positive bacteria as well as a strong antifungal activity </a:t>
            </a:r>
          </a:p>
          <a:p>
            <a:pPr algn="l"/>
            <a:r>
              <a:rPr lang="en-US" sz="2000" b="0" i="0" dirty="0">
                <a:solidFill>
                  <a:srgbClr val="231F20"/>
                </a:solidFill>
                <a:effectLst/>
                <a:latin typeface="Times New Roman" panose="02020603050405020304" pitchFamily="18" charset="0"/>
                <a:cs typeface="Times New Roman" panose="02020603050405020304" pitchFamily="18" charset="0"/>
              </a:rPr>
              <a:t>The mechanism through which </a:t>
            </a:r>
            <a:r>
              <a:rPr lang="el-GR" sz="2000" b="0" i="0" dirty="0">
                <a:solidFill>
                  <a:srgbClr val="231F20"/>
                </a:solidFill>
                <a:effectLst/>
                <a:latin typeface="Times New Roman" panose="02020603050405020304" pitchFamily="18" charset="0"/>
                <a:cs typeface="Times New Roman" panose="02020603050405020304" pitchFamily="18" charset="0"/>
              </a:rPr>
              <a:t>α- </a:t>
            </a:r>
            <a:r>
              <a:rPr lang="en-US" sz="2000" b="0" i="0" dirty="0">
                <a:solidFill>
                  <a:srgbClr val="231F20"/>
                </a:solidFill>
                <a:effectLst/>
                <a:latin typeface="Times New Roman" panose="02020603050405020304" pitchFamily="18" charset="0"/>
                <a:cs typeface="Times New Roman" panose="02020603050405020304" pitchFamily="18" charset="0"/>
              </a:rPr>
              <a:t>and </a:t>
            </a:r>
            <a:r>
              <a:rPr lang="el-GR" sz="2000" b="0" i="0" dirty="0">
                <a:solidFill>
                  <a:srgbClr val="231F20"/>
                </a:solidFill>
                <a:effectLst/>
                <a:latin typeface="Times New Roman" panose="02020603050405020304" pitchFamily="18" charset="0"/>
                <a:cs typeface="Times New Roman" panose="02020603050405020304" pitchFamily="18" charset="0"/>
              </a:rPr>
              <a:t>β-</a:t>
            </a:r>
            <a:r>
              <a:rPr lang="en-US" sz="2000" b="0" i="0" dirty="0">
                <a:solidFill>
                  <a:srgbClr val="231F20"/>
                </a:solidFill>
                <a:effectLst/>
                <a:latin typeface="Times New Roman" panose="02020603050405020304" pitchFamily="18" charset="0"/>
                <a:cs typeface="Times New Roman" panose="02020603050405020304" pitchFamily="18" charset="0"/>
              </a:rPr>
              <a:t>pinenes are active against yeast or bacteria lies mainly in their capacity to induce toxic effects on the membrane structure and functions. </a:t>
            </a:r>
          </a:p>
          <a:p>
            <a:r>
              <a:rPr lang="en-US" sz="2000" dirty="0">
                <a:solidFill>
                  <a:srgbClr val="231F20"/>
                </a:solidFill>
                <a:latin typeface="Times New Roman" panose="02020603050405020304" pitchFamily="18" charset="0"/>
                <a:cs typeface="Times New Roman" panose="02020603050405020304" pitchFamily="18" charset="0"/>
              </a:rPr>
              <a:t>Terpenes, containing the first or second largest part of </a:t>
            </a:r>
            <a:r>
              <a:rPr lang="el-GR" sz="2000" dirty="0">
                <a:solidFill>
                  <a:srgbClr val="231F20"/>
                </a:solidFill>
                <a:latin typeface="Times New Roman" panose="02020603050405020304" pitchFamily="18" charset="0"/>
                <a:cs typeface="Times New Roman" panose="02020603050405020304" pitchFamily="18" charset="0"/>
              </a:rPr>
              <a:t>α-</a:t>
            </a:r>
            <a:r>
              <a:rPr lang="en-US" sz="2000" dirty="0">
                <a:solidFill>
                  <a:srgbClr val="231F20"/>
                </a:solidFill>
                <a:latin typeface="Times New Roman" panose="02020603050405020304" pitchFamily="18" charset="0"/>
                <a:cs typeface="Times New Roman" panose="02020603050405020304" pitchFamily="18" charset="0"/>
              </a:rPr>
              <a:t>pinenes, fight against bacteria and all kinds of fungi. </a:t>
            </a:r>
          </a:p>
          <a:p>
            <a:pPr algn="l"/>
            <a:r>
              <a:rPr lang="en-US" sz="2000" b="0" i="0" dirty="0">
                <a:solidFill>
                  <a:srgbClr val="231F20"/>
                </a:solidFill>
                <a:effectLst/>
                <a:latin typeface="Times New Roman" panose="02020603050405020304" pitchFamily="18" charset="0"/>
                <a:cs typeface="Times New Roman" panose="02020603050405020304" pitchFamily="18" charset="0"/>
              </a:rPr>
              <a:t>The </a:t>
            </a:r>
            <a:r>
              <a:rPr lang="el-GR" sz="2000" b="0" i="0" dirty="0">
                <a:solidFill>
                  <a:srgbClr val="231F20"/>
                </a:solidFill>
                <a:effectLst/>
                <a:latin typeface="Times New Roman" panose="02020603050405020304" pitchFamily="18" charset="0"/>
                <a:cs typeface="Times New Roman" panose="02020603050405020304" pitchFamily="18" charset="0"/>
              </a:rPr>
              <a:t>β-</a:t>
            </a:r>
            <a:r>
              <a:rPr lang="en-US" sz="2000" b="0" i="0" dirty="0">
                <a:solidFill>
                  <a:srgbClr val="231F20"/>
                </a:solidFill>
                <a:effectLst/>
                <a:latin typeface="Times New Roman" panose="02020603050405020304" pitchFamily="18" charset="0"/>
                <a:cs typeface="Times New Roman" panose="02020603050405020304" pitchFamily="18" charset="0"/>
              </a:rPr>
              <a:t>pinenes also show antifungal properties [68], especially on Candida spp. [36]. When acting on yeast, they were found to inhibit mitochondrial respiration, the proton pump activity, and K+ transport, and to increase membrane fluidity [69]. They also exhibit pest-destroying properties against the protozoon Plasmodium berghei (malaria vector [70]), insecticidal properties against lice [71]  and the mosquito Aedes aegypti [51] as well as an antiseptic effect on oral bacterial fora [50].</a:t>
            </a:r>
          </a:p>
          <a:p>
            <a:r>
              <a:rPr lang="en-US" sz="2000" b="0" i="0" dirty="0">
                <a:solidFill>
                  <a:srgbClr val="231F20"/>
                </a:solidFill>
                <a:effectLst/>
                <a:latin typeface="Times New Roman" panose="02020603050405020304" pitchFamily="18" charset="0"/>
                <a:cs typeface="Times New Roman" panose="02020603050405020304" pitchFamily="18" charset="0"/>
              </a:rPr>
              <a:t>Hippocrates, Dioscoride, and Galen used the oil for its properties against lung diseases and biliary lithiasis. It was also used for the treatments of blennorrhoea, cystitis, neuralgia, rheumatism, sciatica, nephritis, constipation, and mercury salivation in the past [10][11][12]. Modern phytotherapy revealed the intensive potential of terpenic oil including analgesic, revulsive, antiparasitic, disinfectant, balsamic, and respiratory and urinary tract infections, hemostatic, dissolving cholelithiasis, diuretic, antispasmodic, antirheumatic activities, etc.</a:t>
            </a:r>
          </a:p>
          <a:p>
            <a:endParaRPr lang="en-US" sz="1400" b="0" i="0" dirty="0">
              <a:solidFill>
                <a:srgbClr val="231F20"/>
              </a:solidFill>
              <a:effectLst/>
              <a:latin typeface="Times New Roman" panose="02020603050405020304" pitchFamily="18" charset="0"/>
              <a:cs typeface="Times New Roman" panose="02020603050405020304" pitchFamily="18" charset="0"/>
            </a:endParaRPr>
          </a:p>
          <a:p>
            <a:pPr marL="0" indent="0">
              <a:spcBef>
                <a:spcPts val="0"/>
              </a:spcBef>
              <a:buSzPct val="100000"/>
              <a:buNone/>
            </a:pPr>
            <a:r>
              <a:rPr lang="en-US" sz="1100" dirty="0">
                <a:solidFill>
                  <a:schemeClr val="tx1"/>
                </a:solidFill>
                <a:latin typeface="Times New Roman" panose="02020603050405020304" pitchFamily="18" charset="0"/>
                <a:cs typeface="Times New Roman" panose="02020603050405020304" pitchFamily="18" charset="0"/>
                <a:hlinkClick r:id="rId3"/>
              </a:rPr>
              <a:t>https://www.researchgate.net/publication/41669083_The_essential_oil_of_turpentine_and_its_major_volatile_fraction_a-_and_b-pinenes_A_review</a:t>
            </a:r>
            <a:r>
              <a:rPr lang="en-US" sz="1100" dirty="0">
                <a:solidFill>
                  <a:schemeClr val="tx1"/>
                </a:solidFill>
                <a:latin typeface="Times New Roman" panose="02020603050405020304" pitchFamily="18" charset="0"/>
                <a:cs typeface="Times New Roman" panose="02020603050405020304" pitchFamily="18" charset="0"/>
              </a:rPr>
              <a:t> </a:t>
            </a:r>
          </a:p>
        </p:txBody>
      </p:sp>
      <p:sp>
        <p:nvSpPr>
          <p:cNvPr id="352" name="Google Shape;352;p22"/>
          <p:cNvSpPr/>
          <p:nvPr/>
        </p:nvSpPr>
        <p:spPr>
          <a:xfrm>
            <a:off x="-344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2"/>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54" name="Google Shape;354;p22"/>
          <p:cNvSpPr txBox="1"/>
          <p:nvPr/>
        </p:nvSpPr>
        <p:spPr>
          <a:xfrm>
            <a:off x="2860431" y="6400370"/>
            <a:ext cx="81123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355" name="Google Shape;355;p22" descr="Picture 7"/>
          <p:cNvPicPr preferRelativeResize="0"/>
          <p:nvPr/>
        </p:nvPicPr>
        <p:blipFill rotWithShape="1">
          <a:blip r:embed="rId4">
            <a:alphaModFix/>
          </a:blip>
          <a:srcRect/>
          <a:stretch/>
        </p:blipFill>
        <p:spPr>
          <a:xfrm>
            <a:off x="11123249" y="5850441"/>
            <a:ext cx="918303" cy="922918"/>
          </a:xfrm>
          <a:prstGeom prst="rect">
            <a:avLst/>
          </a:prstGeom>
          <a:noFill/>
          <a:ln>
            <a:noFill/>
          </a:ln>
        </p:spPr>
      </p:pic>
    </p:spTree>
    <p:extLst>
      <p:ext uri="{BB962C8B-B14F-4D97-AF65-F5344CB8AC3E}">
        <p14:creationId xmlns:p14="http://schemas.microsoft.com/office/powerpoint/2010/main" val="1762792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3"/>
          <p:cNvSpPr txBox="1">
            <a:spLocks noGrp="1"/>
          </p:cNvSpPr>
          <p:nvPr>
            <p:ph type="title"/>
          </p:nvPr>
        </p:nvSpPr>
        <p:spPr>
          <a:xfrm>
            <a:off x="1676400" y="7610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i="1">
                <a:latin typeface="Arial"/>
                <a:ea typeface="Arial"/>
                <a:cs typeface="Arial"/>
                <a:sym typeface="Arial"/>
              </a:rPr>
              <a:t>References </a:t>
            </a:r>
            <a:endParaRPr/>
          </a:p>
        </p:txBody>
      </p:sp>
      <p:sp>
        <p:nvSpPr>
          <p:cNvPr id="361" name="Google Shape;361;p23"/>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2" name="Google Shape;362;p23" descr="Picture 7"/>
          <p:cNvPicPr preferRelativeResize="0"/>
          <p:nvPr/>
        </p:nvPicPr>
        <p:blipFill rotWithShape="1">
          <a:blip r:embed="rId3">
            <a:alphaModFix/>
          </a:blip>
          <a:srcRect/>
          <a:stretch/>
        </p:blipFill>
        <p:spPr>
          <a:xfrm>
            <a:off x="525116" y="233408"/>
            <a:ext cx="918303" cy="922918"/>
          </a:xfrm>
          <a:prstGeom prst="rect">
            <a:avLst/>
          </a:prstGeom>
          <a:noFill/>
          <a:ln>
            <a:noFill/>
          </a:ln>
        </p:spPr>
      </p:pic>
      <p:sp>
        <p:nvSpPr>
          <p:cNvPr id="363" name="Google Shape;363;p23"/>
          <p:cNvSpPr txBox="1">
            <a:spLocks noGrp="1"/>
          </p:cNvSpPr>
          <p:nvPr>
            <p:ph type="body" idx="1"/>
          </p:nvPr>
        </p:nvSpPr>
        <p:spPr>
          <a:xfrm>
            <a:off x="1283214" y="1831494"/>
            <a:ext cx="10515600" cy="4351338"/>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800"/>
            </a:pPr>
            <a:r>
              <a:rPr lang="en-US" sz="2800" u="sng" dirty="0">
                <a:solidFill>
                  <a:schemeClr val="hlink"/>
                </a:solidFill>
                <a:hlinkClick r:id="rId4"/>
              </a:rPr>
              <a:t>https://www.ncbi.nlm.nih.gov/pmc/articles/PMC8502749/</a:t>
            </a:r>
            <a:r>
              <a:rPr lang="en-US" sz="2800" dirty="0"/>
              <a:t> </a:t>
            </a:r>
            <a:endParaRPr lang="en-US" dirty="0"/>
          </a:p>
          <a:p>
            <a:pPr marL="228600" lvl="0" indent="-228600" algn="l" rtl="0">
              <a:lnSpc>
                <a:spcPct val="90000"/>
              </a:lnSpc>
              <a:spcBef>
                <a:spcPts val="0"/>
              </a:spcBef>
              <a:spcAft>
                <a:spcPts val="0"/>
              </a:spcAft>
              <a:buClr>
                <a:schemeClr val="dk1"/>
              </a:buClr>
              <a:buSzPts val="2800"/>
              <a:buChar char="•"/>
            </a:pPr>
            <a:r>
              <a:rPr lang="en-US" sz="2800" dirty="0">
                <a:latin typeface="Times New Roman"/>
                <a:ea typeface="Times New Roman"/>
                <a:cs typeface="Times New Roman"/>
                <a:sym typeface="Times New Roman"/>
              </a:rPr>
              <a:t> </a:t>
            </a:r>
            <a:r>
              <a:rPr lang="en-US" sz="2800" dirty="0">
                <a:latin typeface="Times New Roman"/>
                <a:ea typeface="Times New Roman"/>
                <a:cs typeface="Times New Roman"/>
                <a:sym typeface="Times New Roman"/>
                <a:hlinkClick r:id="rId5"/>
              </a:rPr>
              <a:t>https://www.ncbi.nlm.nih.gov/books/NBK570608/</a:t>
            </a:r>
            <a:endParaRPr lang="en-US" sz="2800" dirty="0">
              <a:latin typeface="Times New Roman"/>
              <a:ea typeface="Times New Roman"/>
              <a:cs typeface="Times New Roman"/>
              <a:sym typeface="Times New Roman"/>
            </a:endParaRPr>
          </a:p>
          <a:p>
            <a:pPr marL="228600" indent="-228600">
              <a:spcBef>
                <a:spcPts val="0"/>
              </a:spcBef>
              <a:buSzPts val="2800"/>
            </a:pPr>
            <a:r>
              <a:rPr lang="en-US" sz="2800" u="sng" dirty="0">
                <a:solidFill>
                  <a:schemeClr val="hlink"/>
                </a:solidFill>
                <a:latin typeface="Times New Roman" panose="02020603050405020304" pitchFamily="18" charset="0"/>
                <a:cs typeface="Times New Roman" panose="02020603050405020304" pitchFamily="18" charset="0"/>
                <a:hlinkClick r:id="rId4"/>
              </a:rPr>
              <a:t>https://www.ncbi.nlm.nih.gov/pmc/articles/PMC8502749/</a:t>
            </a:r>
            <a:r>
              <a:rPr lang="en-US" sz="28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0"/>
              </a:spcBef>
              <a:spcAft>
                <a:spcPts val="0"/>
              </a:spcAft>
              <a:buClr>
                <a:schemeClr val="dk1"/>
              </a:buClr>
              <a:buSzPct val="100000"/>
              <a:buChar char="•"/>
            </a:pPr>
            <a:r>
              <a:rPr lang="en-US" sz="2800" dirty="0">
                <a:latin typeface="Times New Roman"/>
                <a:ea typeface="Times New Roman"/>
                <a:cs typeface="Times New Roman"/>
                <a:sym typeface="Times New Roman"/>
              </a:rPr>
              <a:t> </a:t>
            </a:r>
            <a:r>
              <a:rPr lang="en-US" sz="2800" dirty="0">
                <a:solidFill>
                  <a:schemeClr val="accent5">
                    <a:lumMod val="75000"/>
                  </a:schemeClr>
                </a:solidFill>
                <a:latin typeface="Times New Roman" panose="02020603050405020304" pitchFamily="18" charset="0"/>
                <a:cs typeface="Times New Roman" panose="02020603050405020304" pitchFamily="18" charset="0"/>
                <a:hlinkClick r:id="rId6"/>
              </a:rPr>
              <a:t>https://www.ncbi.nlm.nih.gov/pmc/articles/PMC5756309/</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a:p>
            <a:pPr marL="228600" indent="-228600">
              <a:spcBef>
                <a:spcPts val="0"/>
              </a:spcBef>
              <a:buSzPct val="100000"/>
            </a:pPr>
            <a:r>
              <a:rPr lang="en-US" sz="2800" dirty="0">
                <a:solidFill>
                  <a:schemeClr val="tx1"/>
                </a:solidFill>
                <a:latin typeface="Times New Roman" panose="02020603050405020304" pitchFamily="18" charset="0"/>
                <a:cs typeface="Times New Roman" panose="02020603050405020304" pitchFamily="18" charset="0"/>
                <a:hlinkClick r:id="rId7"/>
              </a:rPr>
              <a:t>https://pubmed.ncbi.nlm.nih.gov/33915040/</a:t>
            </a:r>
            <a:r>
              <a:rPr lang="en-US" sz="2800" dirty="0">
                <a:solidFill>
                  <a:schemeClr val="tx1"/>
                </a:solidFill>
                <a:latin typeface="Times New Roman" panose="02020603050405020304" pitchFamily="18" charset="0"/>
                <a:cs typeface="Times New Roman" panose="02020603050405020304" pitchFamily="18" charset="0"/>
              </a:rPr>
              <a:t> </a:t>
            </a:r>
          </a:p>
          <a:p>
            <a:pPr marL="228600" indent="-228600">
              <a:spcBef>
                <a:spcPts val="0"/>
              </a:spcBef>
              <a:buSzPct val="100000"/>
            </a:pPr>
            <a:r>
              <a:rPr lang="en-US" sz="2800" dirty="0">
                <a:solidFill>
                  <a:schemeClr val="tx1"/>
                </a:solidFill>
                <a:latin typeface="Times New Roman" panose="02020603050405020304" pitchFamily="18" charset="0"/>
                <a:cs typeface="Times New Roman" panose="02020603050405020304" pitchFamily="18" charset="0"/>
                <a:hlinkClick r:id="rId8"/>
              </a:rPr>
              <a:t>https://www.researchgate.net/publication/41669083_The_essential_oil_of_turpentine_and_its_major_volatile_fraction_a-_and_b-pinenes_A_review</a:t>
            </a:r>
            <a:r>
              <a:rPr lang="en-US"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a:p>
            <a:pPr marL="228600" lvl="0" indent="-228600" algn="l" rtl="0">
              <a:lnSpc>
                <a:spcPct val="90000"/>
              </a:lnSpc>
              <a:spcBef>
                <a:spcPts val="0"/>
              </a:spcBef>
              <a:spcAft>
                <a:spcPts val="0"/>
              </a:spcAft>
              <a:buClr>
                <a:schemeClr val="dk1"/>
              </a:buClr>
              <a:buSzPct val="100000"/>
              <a:buChar char="•"/>
            </a:pPr>
            <a:r>
              <a:rPr lang="en-US" dirty="0">
                <a:solidFill>
                  <a:schemeClr val="accent5">
                    <a:lumMod val="75000"/>
                  </a:schemeClr>
                </a:solidFill>
                <a:latin typeface="Times New Roman" panose="02020603050405020304" pitchFamily="18" charset="0"/>
                <a:cs typeface="Times New Roman" panose="02020603050405020304" pitchFamily="18" charset="0"/>
              </a:rPr>
              <a:t> </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dk1"/>
              </a:buClr>
              <a:buSzPct val="100000"/>
              <a:buNone/>
            </a:pP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a:p>
            <a:pPr marL="228600" lvl="0" indent="-228600" algn="l" rtl="0">
              <a:lnSpc>
                <a:spcPct val="90000"/>
              </a:lnSpc>
              <a:spcBef>
                <a:spcPts val="0"/>
              </a:spcBef>
              <a:spcAft>
                <a:spcPts val="0"/>
              </a:spcAft>
              <a:buClr>
                <a:schemeClr val="dk1"/>
              </a:buClr>
              <a:buSzPts val="2800"/>
              <a:buChar char="•"/>
            </a:pPr>
            <a:endParaRPr lang="en-US" sz="2800" dirty="0">
              <a:latin typeface="Times New Roman"/>
              <a:ea typeface="Times New Roman"/>
              <a:cs typeface="Times New Roman"/>
              <a:sym typeface="Times New Roman"/>
            </a:endParaRPr>
          </a:p>
          <a:p>
            <a:pPr marL="228600" lvl="0" indent="-228600" algn="l" rtl="0">
              <a:lnSpc>
                <a:spcPct val="90000"/>
              </a:lnSpc>
              <a:spcBef>
                <a:spcPts val="0"/>
              </a:spcBef>
              <a:spcAft>
                <a:spcPts val="0"/>
              </a:spcAft>
              <a:buClr>
                <a:schemeClr val="dk1"/>
              </a:buClr>
              <a:buSzPts val="2800"/>
              <a:buChar char="•"/>
            </a:pPr>
            <a:endParaRPr sz="2800"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364" name="Google Shape;364;p23"/>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65" name="Google Shape;365;p23"/>
          <p:cNvSpPr txBox="1"/>
          <p:nvPr/>
        </p:nvSpPr>
        <p:spPr>
          <a:xfrm>
            <a:off x="2977482" y="6444519"/>
            <a:ext cx="81642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24"/>
          <p:cNvSpPr txBox="1">
            <a:spLocks noGrp="1"/>
          </p:cNvSpPr>
          <p:nvPr>
            <p:ph type="title"/>
          </p:nvPr>
        </p:nvSpPr>
        <p:spPr>
          <a:xfrm>
            <a:off x="1206212" y="1588568"/>
            <a:ext cx="6365020" cy="40757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US" sz="7200" dirty="0">
                <a:latin typeface="Times New Roman" panose="02020603050405020304" pitchFamily="18" charset="0"/>
                <a:ea typeface="Arial"/>
                <a:cs typeface="Times New Roman" panose="02020603050405020304" pitchFamily="18" charset="0"/>
                <a:sym typeface="Arial"/>
              </a:rPr>
              <a:t>Thank You for </a:t>
            </a:r>
            <a:br>
              <a:rPr lang="en-US" sz="7200" dirty="0">
                <a:latin typeface="Times New Roman" panose="02020603050405020304" pitchFamily="18" charset="0"/>
                <a:ea typeface="Arial"/>
                <a:cs typeface="Times New Roman" panose="02020603050405020304" pitchFamily="18" charset="0"/>
                <a:sym typeface="Arial"/>
              </a:rPr>
            </a:br>
            <a:r>
              <a:rPr lang="en-US" sz="7200" dirty="0">
                <a:latin typeface="Times New Roman" panose="02020603050405020304" pitchFamily="18" charset="0"/>
                <a:ea typeface="Arial"/>
                <a:cs typeface="Times New Roman" panose="02020603050405020304" pitchFamily="18" charset="0"/>
                <a:sym typeface="Arial"/>
              </a:rPr>
              <a:t>Joining Us </a:t>
            </a:r>
            <a:br>
              <a:rPr lang="en-US" sz="7200" dirty="0">
                <a:latin typeface="Times New Roman" panose="02020603050405020304" pitchFamily="18" charset="0"/>
                <a:ea typeface="Arial"/>
                <a:cs typeface="Times New Roman" panose="02020603050405020304" pitchFamily="18" charset="0"/>
                <a:sym typeface="Arial"/>
              </a:rPr>
            </a:br>
            <a:r>
              <a:rPr lang="en-US" sz="7200" dirty="0">
                <a:latin typeface="Times New Roman" panose="02020603050405020304" pitchFamily="18" charset="0"/>
                <a:ea typeface="Arial"/>
                <a:cs typeface="Times New Roman" panose="02020603050405020304" pitchFamily="18" charset="0"/>
                <a:sym typeface="Arial"/>
              </a:rPr>
              <a:t>This Week!! </a:t>
            </a:r>
            <a:endParaRPr sz="6000" dirty="0">
              <a:latin typeface="Times New Roman" panose="02020603050405020304" pitchFamily="18" charset="0"/>
              <a:cs typeface="Times New Roman" panose="02020603050405020304" pitchFamily="18" charset="0"/>
            </a:endParaRPr>
          </a:p>
        </p:txBody>
      </p:sp>
      <p:sp>
        <p:nvSpPr>
          <p:cNvPr id="371" name="Google Shape;371;p24"/>
          <p:cNvSpPr/>
          <p:nvPr/>
        </p:nvSpPr>
        <p:spPr>
          <a:xfrm>
            <a:off x="10088880" y="0"/>
            <a:ext cx="2103120" cy="6858000"/>
          </a:xfrm>
          <a:prstGeom prst="rect">
            <a:avLst/>
          </a:prstGeom>
          <a:solidFill>
            <a:srgbClr val="2225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24"/>
          <p:cNvSpPr/>
          <p:nvPr/>
        </p:nvSpPr>
        <p:spPr>
          <a:xfrm>
            <a:off x="8915400" y="2358913"/>
            <a:ext cx="2140172" cy="2140172"/>
          </a:xfrm>
          <a:prstGeom prst="ellipse">
            <a:avLst/>
          </a:prstGeom>
          <a:solidFill>
            <a:srgbClr val="FFFFFF"/>
          </a:solidFill>
          <a:ln w="22225" cap="flat" cmpd="sng">
            <a:solidFill>
              <a:srgbClr val="F2C6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3" name="Google Shape;373;p24" descr="Picture 7"/>
          <p:cNvPicPr preferRelativeResize="0"/>
          <p:nvPr/>
        </p:nvPicPr>
        <p:blipFill rotWithShape="1">
          <a:blip r:embed="rId3">
            <a:alphaModFix/>
          </a:blip>
          <a:srcRect r="-9" b="651"/>
          <a:stretch/>
        </p:blipFill>
        <p:spPr>
          <a:xfrm>
            <a:off x="7263221" y="1193675"/>
            <a:ext cx="4477839" cy="4470647"/>
          </a:xfrm>
          <a:custGeom>
            <a:avLst/>
            <a:gdLst/>
            <a:ahLst/>
            <a:cxnLst/>
            <a:rect l="l" t="t" r="r" b="b"/>
            <a:pathLst>
              <a:path w="6057610" h="6057610" extrusionOk="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
        <p:nvSpPr>
          <p:cNvPr id="374" name="Google Shape;374;p24"/>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24"/>
          <p:cNvSpPr/>
          <p:nvPr/>
        </p:nvSpPr>
        <p:spPr>
          <a:xfrm rot="10800000" flipH="1">
            <a:off x="1050233" y="6400797"/>
            <a:ext cx="9038648"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76" name="Google Shape;376;p24"/>
          <p:cNvSpPr txBox="1"/>
          <p:nvPr/>
        </p:nvSpPr>
        <p:spPr>
          <a:xfrm>
            <a:off x="1901070" y="6454796"/>
            <a:ext cx="71976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387626" y="1066062"/>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400"/>
              <a:buFont typeface="Times New Roman"/>
              <a:buNone/>
            </a:pPr>
            <a:r>
              <a:rPr lang="en-US" dirty="0">
                <a:latin typeface="Times New Roman"/>
                <a:ea typeface="Times New Roman"/>
                <a:cs typeface="Times New Roman"/>
                <a:sym typeface="Times New Roman"/>
              </a:rPr>
              <a:t>Medical Disclaimer </a:t>
            </a:r>
            <a:br>
              <a:rPr lang="en-US" dirty="0">
                <a:latin typeface="Calibri"/>
                <a:ea typeface="Calibri"/>
                <a:cs typeface="Calibri"/>
                <a:sym typeface="Calibri"/>
              </a:rPr>
            </a:br>
            <a:endParaRPr dirty="0"/>
          </a:p>
        </p:txBody>
      </p:sp>
      <p:sp>
        <p:nvSpPr>
          <p:cNvPr id="114" name="Google Shape;114;p3"/>
          <p:cNvSpPr txBox="1">
            <a:spLocks noGrp="1"/>
          </p:cNvSpPr>
          <p:nvPr>
            <p:ph type="body" idx="1"/>
          </p:nvPr>
        </p:nvSpPr>
        <p:spPr>
          <a:xfrm>
            <a:off x="3995530" y="1810388"/>
            <a:ext cx="7255565" cy="4235983"/>
          </a:xfrm>
          <a:prstGeom prst="rect">
            <a:avLst/>
          </a:prstGeom>
          <a:noFill/>
          <a:ln>
            <a:noFill/>
          </a:ln>
        </p:spPr>
        <p:txBody>
          <a:bodyPr spcFirstLastPara="1" wrap="square" lIns="91425" tIns="45700" rIns="91425" bIns="45700" anchor="t" anchorCtr="0">
            <a:normAutofit fontScale="85000" lnSpcReduction="20000"/>
          </a:bodyPr>
          <a:lstStyle/>
          <a:p>
            <a:pPr marL="0" lvl="0" indent="0" rtl="0">
              <a:lnSpc>
                <a:spcPct val="120000"/>
              </a:lnSpc>
              <a:spcBef>
                <a:spcPts val="0"/>
              </a:spcBef>
              <a:spcAft>
                <a:spcPts val="0"/>
              </a:spcAft>
              <a:buClr>
                <a:schemeClr val="dk1"/>
              </a:buClr>
              <a:buSzPct val="100000"/>
              <a:buNone/>
            </a:pPr>
            <a:r>
              <a:rPr lang="en-US" dirty="0">
                <a:latin typeface="Times New Roman"/>
                <a:ea typeface="Times New Roman"/>
                <a:cs typeface="Times New Roman"/>
                <a:sym typeface="Times New Roman"/>
              </a:rPr>
              <a:t>The information provided is for educational purposes and is not intended as medical advice, or a substitute for the medical advice of a physician or other qualified health care professionals. This is for science and educational purposes only and cannot be used in any aspect for sales or marketing.  You should not use this information for diagnosing a health or fitness problem or disease.  You should always consult with a doctor or other health care professional for medical advice or information about diagnosis and treatment. </a:t>
            </a:r>
            <a:r>
              <a:rPr lang="en-US" b="1" dirty="0">
                <a:latin typeface="Times New Roman"/>
                <a:ea typeface="Times New Roman"/>
                <a:cs typeface="Times New Roman"/>
                <a:sym typeface="Times New Roman"/>
              </a:rPr>
              <a:t>This is Confidential. Do not distribute</a:t>
            </a:r>
            <a:r>
              <a:rPr lang="en-US" dirty="0">
                <a:latin typeface="Times New Roman"/>
                <a:ea typeface="Times New Roman"/>
                <a:cs typeface="Times New Roman"/>
                <a:sym typeface="Times New Roman"/>
              </a:rPr>
              <a:t>—for scientific educational purposes only.  </a:t>
            </a:r>
            <a:endParaRPr dirty="0"/>
          </a:p>
          <a:p>
            <a:pPr marL="0" lvl="0" indent="0" algn="ctr" rtl="0">
              <a:lnSpc>
                <a:spcPct val="90000"/>
              </a:lnSpc>
              <a:spcBef>
                <a:spcPts val="1000"/>
              </a:spcBef>
              <a:spcAft>
                <a:spcPts val="0"/>
              </a:spcAft>
              <a:buClr>
                <a:schemeClr val="dk1"/>
              </a:buClr>
              <a:buSzPct val="100000"/>
              <a:buNone/>
            </a:pPr>
            <a:endParaRPr dirty="0"/>
          </a:p>
        </p:txBody>
      </p:sp>
      <p:sp>
        <p:nvSpPr>
          <p:cNvPr id="115" name="Google Shape;115;p3"/>
          <p:cNvSpPr/>
          <p:nvPr/>
        </p:nvSpPr>
        <p:spPr>
          <a:xfrm>
            <a:off x="0" y="0"/>
            <a:ext cx="1379561"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3" descr="Picture 7"/>
          <p:cNvPicPr preferRelativeResize="0"/>
          <p:nvPr/>
        </p:nvPicPr>
        <p:blipFill rotWithShape="1">
          <a:blip r:embed="rId3">
            <a:alphaModFix/>
          </a:blip>
          <a:srcRect/>
          <a:stretch/>
        </p:blipFill>
        <p:spPr>
          <a:xfrm>
            <a:off x="229468" y="1772564"/>
            <a:ext cx="3055560" cy="3070915"/>
          </a:xfrm>
          <a:prstGeom prst="rect">
            <a:avLst/>
          </a:prstGeom>
          <a:noFill/>
          <a:ln>
            <a:noFill/>
          </a:ln>
        </p:spPr>
      </p:pic>
      <p:sp>
        <p:nvSpPr>
          <p:cNvPr id="117" name="Google Shape;117;p3"/>
          <p:cNvSpPr/>
          <p:nvPr/>
        </p:nvSpPr>
        <p:spPr>
          <a:xfrm rot="10800000" flipH="1">
            <a:off x="1379561" y="6400797"/>
            <a:ext cx="10812438"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2800856" y="6444519"/>
            <a:ext cx="76405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4" name="Google Shape;12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5" name="Text Placeholder 4">
            <a:extLst>
              <a:ext uri="{FF2B5EF4-FFF2-40B4-BE49-F238E27FC236}">
                <a16:creationId xmlns:a16="http://schemas.microsoft.com/office/drawing/2014/main" id="{C8A5BD5F-59EE-5A4B-AFA6-AD03C77F4CED}"/>
              </a:ext>
            </a:extLst>
          </p:cNvPr>
          <p:cNvSpPr>
            <a:spLocks noGrp="1"/>
          </p:cNvSpPr>
          <p:nvPr>
            <p:ph type="body" idx="1"/>
          </p:nvPr>
        </p:nvSpPr>
        <p:spPr/>
        <p:txBody>
          <a:bodyPr/>
          <a:lstStyle/>
          <a:p>
            <a:endParaRPr lang="en-US"/>
          </a:p>
        </p:txBody>
      </p:sp>
      <p:pic>
        <p:nvPicPr>
          <p:cNvPr id="7" name="Picture 6">
            <a:extLst>
              <a:ext uri="{FF2B5EF4-FFF2-40B4-BE49-F238E27FC236}">
                <a16:creationId xmlns:a16="http://schemas.microsoft.com/office/drawing/2014/main" id="{52281D2B-6AA9-EB3D-C057-7A04F98A64EB}"/>
              </a:ext>
            </a:extLst>
          </p:cNvPr>
          <p:cNvPicPr>
            <a:picLocks noChangeAspect="1"/>
          </p:cNvPicPr>
          <p:nvPr/>
        </p:nvPicPr>
        <p:blipFill>
          <a:blip r:embed="rId3"/>
          <a:stretch>
            <a:fillRect/>
          </a:stretch>
        </p:blipFill>
        <p:spPr>
          <a:xfrm>
            <a:off x="-129209" y="0"/>
            <a:ext cx="12321209"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5"/>
          <p:cNvSpPr/>
          <p:nvPr/>
        </p:nvSpPr>
        <p:spPr>
          <a:xfrm>
            <a:off x="0" y="0"/>
            <a:ext cx="12192000" cy="3482342"/>
          </a:xfrm>
          <a:custGeom>
            <a:avLst/>
            <a:gdLst/>
            <a:ahLst/>
            <a:cxnLst/>
            <a:rect l="l" t="t" r="r" b="b"/>
            <a:pathLst>
              <a:path w="12192000" h="3482342" extrusionOk="0">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5"/>
          <p:cNvSpPr txBox="1">
            <a:spLocks noGrp="1"/>
          </p:cNvSpPr>
          <p:nvPr>
            <p:ph type="title"/>
          </p:nvPr>
        </p:nvSpPr>
        <p:spPr>
          <a:xfrm>
            <a:off x="1137037" y="484094"/>
            <a:ext cx="9998441" cy="120659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en-US" sz="6000" dirty="0">
                <a:latin typeface="Times New Roman"/>
                <a:ea typeface="Times New Roman"/>
                <a:cs typeface="Times New Roman"/>
                <a:sym typeface="Times New Roman"/>
              </a:rPr>
              <a:t>Erika West </a:t>
            </a:r>
            <a:endParaRPr sz="6000" dirty="0">
              <a:latin typeface="Times New Roman"/>
              <a:ea typeface="Times New Roman"/>
              <a:cs typeface="Times New Roman"/>
              <a:sym typeface="Times New Roman"/>
            </a:endParaRPr>
          </a:p>
        </p:txBody>
      </p:sp>
      <p:sp>
        <p:nvSpPr>
          <p:cNvPr id="133" name="Google Shape;133;p5"/>
          <p:cNvSpPr/>
          <p:nvPr/>
        </p:nvSpPr>
        <p:spPr>
          <a:xfrm>
            <a:off x="1137037" y="1958614"/>
            <a:ext cx="3594282" cy="3988962"/>
          </a:xfrm>
          <a:custGeom>
            <a:avLst/>
            <a:gdLst/>
            <a:ahLst/>
            <a:cxnLst/>
            <a:rect l="l" t="t" r="r" b="b"/>
            <a:pathLst>
              <a:path w="2400300" h="2400300" extrusionOk="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4" name="Google Shape;134;p5" descr="Picture 7"/>
          <p:cNvPicPr preferRelativeResize="0"/>
          <p:nvPr/>
        </p:nvPicPr>
        <p:blipFill rotWithShape="1">
          <a:blip r:embed="rId3">
            <a:alphaModFix/>
          </a:blip>
          <a:srcRect l="6885" r="2692" b="3"/>
          <a:stretch/>
        </p:blipFill>
        <p:spPr>
          <a:xfrm>
            <a:off x="1309404" y="2114946"/>
            <a:ext cx="3274548" cy="3639491"/>
          </a:xfrm>
          <a:prstGeom prst="rect">
            <a:avLst/>
          </a:prstGeom>
          <a:noFill/>
          <a:ln>
            <a:noFill/>
          </a:ln>
        </p:spPr>
      </p:pic>
      <p:sp>
        <p:nvSpPr>
          <p:cNvPr id="135" name="Google Shape;135;p5"/>
          <p:cNvSpPr/>
          <p:nvPr/>
        </p:nvSpPr>
        <p:spPr>
          <a:xfrm>
            <a:off x="2191497" y="5802246"/>
            <a:ext cx="1367625"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5"/>
          <p:cNvSpPr txBox="1">
            <a:spLocks noGrp="1"/>
          </p:cNvSpPr>
          <p:nvPr>
            <p:ph type="body" idx="1"/>
          </p:nvPr>
        </p:nvSpPr>
        <p:spPr>
          <a:xfrm>
            <a:off x="5366870" y="1958614"/>
            <a:ext cx="5775327" cy="4144074"/>
          </a:xfrm>
          <a:prstGeom prst="rect">
            <a:avLst/>
          </a:prstGeom>
          <a:noFill/>
          <a:ln>
            <a:noFill/>
          </a:ln>
        </p:spPr>
        <p:txBody>
          <a:bodyPr spcFirstLastPara="1" wrap="square" lIns="91425" tIns="45700" rIns="91425" bIns="45700" anchor="ctr" anchorCtr="0">
            <a:normAutofit/>
          </a:bodyPr>
          <a:lstStyle/>
          <a:p>
            <a:pPr marL="393700" indent="-285750">
              <a:buSzPts val="1700"/>
            </a:pPr>
            <a:r>
              <a:rPr lang="en-US" sz="2000" dirty="0">
                <a:latin typeface="Times New Roman" panose="02020603050405020304" pitchFamily="18" charset="0"/>
                <a:ea typeface="Verdana" panose="020B0604030504040204" pitchFamily="34" charset="0"/>
                <a:cs typeface="Times New Roman" panose="02020603050405020304" pitchFamily="18" charset="0"/>
              </a:rPr>
              <a:t>Nutritionist and holistic health advisor, specializing in gut health and detoxification </a:t>
            </a:r>
          </a:p>
          <a:p>
            <a:pPr marL="393700" indent="-285750">
              <a:buSzPts val="1700"/>
            </a:pPr>
            <a:r>
              <a:rPr lang="en-US" sz="2000" dirty="0">
                <a:latin typeface="Times New Roman" panose="02020603050405020304" pitchFamily="18" charset="0"/>
                <a:ea typeface="Verdana" panose="020B0604030504040204" pitchFamily="34" charset="0"/>
                <a:cs typeface="Times New Roman" panose="02020603050405020304" pitchFamily="18" charset="0"/>
              </a:rPr>
              <a:t>Meta Health Practitioner </a:t>
            </a:r>
          </a:p>
          <a:p>
            <a:pPr marL="393700" indent="-285750">
              <a:buSzPts val="1700"/>
            </a:pPr>
            <a:r>
              <a:rPr lang="en-US" sz="2000" dirty="0">
                <a:latin typeface="Times New Roman" panose="02020603050405020304" pitchFamily="18" charset="0"/>
                <a:ea typeface="Verdana" panose="020B0604030504040204" pitchFamily="34" charset="0"/>
                <a:cs typeface="Times New Roman" panose="02020603050405020304" pitchFamily="18" charset="0"/>
              </a:rPr>
              <a:t>Healed her own gut issues with a vegan diet and different intestinal cleansing </a:t>
            </a:r>
          </a:p>
          <a:p>
            <a:pPr marL="393700" indent="-285750">
              <a:buSzPts val="1700"/>
            </a:pPr>
            <a:r>
              <a:rPr lang="en-US" sz="2000" dirty="0">
                <a:latin typeface="Times New Roman" panose="02020603050405020304" pitchFamily="18" charset="0"/>
                <a:ea typeface="Verdana" panose="020B0604030504040204" pitchFamily="34" charset="0"/>
                <a:cs typeface="Times New Roman" panose="02020603050405020304" pitchFamily="18" charset="0"/>
              </a:rPr>
              <a:t>Specializing in alternative remedies such as sulfur, turpentine, MMS, etc. </a:t>
            </a:r>
          </a:p>
          <a:p>
            <a:pPr marL="393700" indent="-285750">
              <a:buSzPts val="1700"/>
            </a:pPr>
            <a:r>
              <a:rPr lang="en-US" sz="2000" dirty="0">
                <a:latin typeface="Times New Roman" panose="02020603050405020304" pitchFamily="18" charset="0"/>
                <a:ea typeface="Verdana" panose="020B0604030504040204" pitchFamily="34" charset="0"/>
                <a:cs typeface="Times New Roman" panose="02020603050405020304" pitchFamily="18" charset="0"/>
              </a:rPr>
              <a:t>Developed her own gut protocol, which now also includes proprietary blends </a:t>
            </a:r>
            <a:endParaRPr sz="20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37" name="Google Shape;137;p5"/>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8" name="Google Shape;138;p5"/>
          <p:cNvSpPr txBox="1"/>
          <p:nvPr/>
        </p:nvSpPr>
        <p:spPr>
          <a:xfrm>
            <a:off x="1982128" y="6453058"/>
            <a:ext cx="83082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7" name="Google Shape;157;p7"/>
          <p:cNvSpPr txBox="1">
            <a:spLocks noGrp="1"/>
          </p:cNvSpPr>
          <p:nvPr>
            <p:ph type="title"/>
          </p:nvPr>
        </p:nvSpPr>
        <p:spPr>
          <a:xfrm>
            <a:off x="1163522" y="542817"/>
            <a:ext cx="10491203" cy="914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en-US" dirty="0">
                <a:latin typeface="Arial"/>
                <a:ea typeface="Arial"/>
                <a:cs typeface="Arial"/>
                <a:sym typeface="Arial"/>
              </a:rPr>
              <a:t>Post-COVID </a:t>
            </a:r>
            <a:br>
              <a:rPr lang="en-US" sz="3400" dirty="0">
                <a:latin typeface="Arial"/>
                <a:ea typeface="Arial"/>
                <a:cs typeface="Arial"/>
                <a:sym typeface="Arial"/>
              </a:rPr>
            </a:br>
            <a:endParaRPr sz="3400" dirty="0">
              <a:latin typeface="Arial"/>
              <a:ea typeface="Arial"/>
              <a:cs typeface="Arial"/>
              <a:sym typeface="Arial"/>
            </a:endParaRPr>
          </a:p>
        </p:txBody>
      </p:sp>
      <p:grpSp>
        <p:nvGrpSpPr>
          <p:cNvPr id="158" name="Google Shape;158;p7"/>
          <p:cNvGrpSpPr/>
          <p:nvPr/>
        </p:nvGrpSpPr>
        <p:grpSpPr>
          <a:xfrm>
            <a:off x="0" y="0"/>
            <a:ext cx="885825" cy="6858000"/>
            <a:chOff x="0" y="0"/>
            <a:chExt cx="885825" cy="6858000"/>
          </a:xfrm>
        </p:grpSpPr>
        <p:sp>
          <p:nvSpPr>
            <p:cNvPr id="159" name="Google Shape;159;p7"/>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txBody>
            <a:bodyPr/>
            <a:lstStyle/>
            <a:p>
              <a:endParaRPr lang="en-US"/>
            </a:p>
          </p:txBody>
        </p:sp>
        <p:sp>
          <p:nvSpPr>
            <p:cNvPr id="160" name="Google Shape;160;p7"/>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1" name="Google Shape;161;p7"/>
          <p:cNvSpPr txBox="1">
            <a:spLocks noGrp="1"/>
          </p:cNvSpPr>
          <p:nvPr>
            <p:ph type="body" idx="1"/>
          </p:nvPr>
        </p:nvSpPr>
        <p:spPr>
          <a:xfrm>
            <a:off x="1232154" y="1892385"/>
            <a:ext cx="10777921" cy="424927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000"/>
              <a:buNone/>
            </a:pPr>
            <a:r>
              <a:rPr lang="en-US" sz="2400" dirty="0">
                <a:latin typeface="Times New Roman"/>
                <a:ea typeface="Times New Roman"/>
                <a:cs typeface="Times New Roman"/>
                <a:sym typeface="Times New Roman"/>
              </a:rPr>
              <a:t>The syndrome commonly presents a widespread influence on all cells, tissues, and organs in the human body, leading to significant distress and a variety of symptoms. Mental well-being is frequently impacted as well. The following symptoms may occur: </a:t>
            </a:r>
          </a:p>
          <a:p>
            <a:pPr marL="342900">
              <a:spcBef>
                <a:spcPts val="0"/>
              </a:spcBef>
              <a:buSzPts val="2000"/>
            </a:pPr>
            <a:r>
              <a:rPr lang="en-US" sz="2400" dirty="0">
                <a:latin typeface="Times New Roman"/>
                <a:ea typeface="Times New Roman"/>
                <a:cs typeface="Times New Roman"/>
                <a:sym typeface="Times New Roman"/>
              </a:rPr>
              <a:t>Fatigue (constant, severe tiredness) </a:t>
            </a:r>
          </a:p>
          <a:p>
            <a:pPr marL="342900">
              <a:spcBef>
                <a:spcPts val="0"/>
              </a:spcBef>
              <a:buSzPts val="2000"/>
            </a:pPr>
            <a:r>
              <a:rPr lang="en-US" sz="2400" dirty="0">
                <a:latin typeface="Times New Roman"/>
                <a:ea typeface="Times New Roman"/>
                <a:cs typeface="Times New Roman"/>
                <a:sym typeface="Times New Roman"/>
              </a:rPr>
              <a:t>Anosmia and ageusia (persistent loss of sense of smell and taste) </a:t>
            </a:r>
          </a:p>
          <a:p>
            <a:pPr marL="342900">
              <a:spcBef>
                <a:spcPts val="0"/>
              </a:spcBef>
              <a:buSzPts val="2000"/>
            </a:pPr>
            <a:r>
              <a:rPr lang="en-US" sz="2400" dirty="0">
                <a:latin typeface="Times New Roman"/>
                <a:ea typeface="Times New Roman"/>
                <a:cs typeface="Times New Roman"/>
                <a:sym typeface="Times New Roman"/>
              </a:rPr>
              <a:t>Physical weakness </a:t>
            </a:r>
          </a:p>
          <a:p>
            <a:pPr marL="342900">
              <a:spcBef>
                <a:spcPts val="0"/>
              </a:spcBef>
              <a:buSzPts val="2000"/>
            </a:pPr>
            <a:r>
              <a:rPr lang="en-US" sz="2400" dirty="0">
                <a:latin typeface="Times New Roman"/>
                <a:ea typeface="Times New Roman"/>
                <a:cs typeface="Times New Roman"/>
                <a:sym typeface="Times New Roman"/>
              </a:rPr>
              <a:t>Cough and shortness of breath</a:t>
            </a:r>
          </a:p>
          <a:p>
            <a:pPr marL="342900">
              <a:spcBef>
                <a:spcPts val="0"/>
              </a:spcBef>
              <a:buSzPts val="2000"/>
            </a:pPr>
            <a:r>
              <a:rPr lang="en-US" sz="2400" dirty="0">
                <a:latin typeface="Times New Roman"/>
                <a:ea typeface="Times New Roman"/>
                <a:cs typeface="Times New Roman"/>
                <a:sym typeface="Times New Roman"/>
              </a:rPr>
              <a:t>Lung and Heart damage </a:t>
            </a:r>
          </a:p>
          <a:p>
            <a:pPr marL="342900">
              <a:spcBef>
                <a:spcPts val="0"/>
              </a:spcBef>
              <a:buSzPts val="2000"/>
            </a:pPr>
            <a:r>
              <a:rPr lang="en-US" sz="2400" dirty="0">
                <a:latin typeface="Times New Roman"/>
                <a:ea typeface="Times New Roman"/>
                <a:cs typeface="Times New Roman"/>
                <a:sym typeface="Times New Roman"/>
              </a:rPr>
              <a:t>Disorders of the cardiovascular system </a:t>
            </a:r>
          </a:p>
          <a:p>
            <a:pPr marL="342900">
              <a:spcBef>
                <a:spcPts val="0"/>
              </a:spcBef>
              <a:buSzPts val="2000"/>
            </a:pPr>
            <a:r>
              <a:rPr lang="en-US" sz="2400" dirty="0">
                <a:latin typeface="Times New Roman"/>
                <a:ea typeface="Times New Roman"/>
                <a:cs typeface="Times New Roman"/>
                <a:sym typeface="Times New Roman"/>
              </a:rPr>
              <a:t>Muscle pain </a:t>
            </a:r>
          </a:p>
          <a:p>
            <a:pPr marL="342900">
              <a:spcBef>
                <a:spcPts val="0"/>
              </a:spcBef>
              <a:buSzPts val="2000"/>
            </a:pPr>
            <a:r>
              <a:rPr lang="en-US" sz="2400" dirty="0">
                <a:latin typeface="Times New Roman"/>
                <a:ea typeface="Times New Roman"/>
                <a:cs typeface="Times New Roman"/>
                <a:sym typeface="Times New Roman"/>
              </a:rPr>
              <a:t>Inflammatory reactions </a:t>
            </a:r>
          </a:p>
          <a:p>
            <a:pPr marL="342900">
              <a:spcBef>
                <a:spcPts val="0"/>
              </a:spcBef>
              <a:buSzPts val="2000"/>
            </a:pPr>
            <a:r>
              <a:rPr lang="en-US" sz="2400" dirty="0">
                <a:latin typeface="Times New Roman"/>
                <a:ea typeface="Times New Roman"/>
                <a:cs typeface="Times New Roman"/>
                <a:sym typeface="Times New Roman"/>
              </a:rPr>
              <a:t>Insomnia </a:t>
            </a:r>
          </a:p>
          <a:p>
            <a:pPr marL="342900">
              <a:spcBef>
                <a:spcPts val="0"/>
              </a:spcBef>
              <a:buSzPts val="2000"/>
            </a:pPr>
            <a:r>
              <a:rPr lang="en-US" sz="2400" dirty="0">
                <a:latin typeface="Times New Roman"/>
                <a:ea typeface="Times New Roman"/>
                <a:cs typeface="Times New Roman"/>
                <a:sym typeface="Times New Roman"/>
              </a:rPr>
              <a:t>Disorders of concentration </a:t>
            </a:r>
          </a:p>
          <a:p>
            <a:pPr marL="342900">
              <a:spcBef>
                <a:spcPts val="0"/>
              </a:spcBef>
              <a:buSzPts val="2000"/>
            </a:pPr>
            <a:endParaRPr lang="en-US" sz="2400" dirty="0">
              <a:latin typeface="Times New Roman"/>
              <a:ea typeface="Times New Roman"/>
              <a:cs typeface="Times New Roman"/>
              <a:sym typeface="Times New Roman"/>
            </a:endParaRPr>
          </a:p>
        </p:txBody>
      </p:sp>
      <p:sp>
        <p:nvSpPr>
          <p:cNvPr id="162" name="Google Shape;162;p7"/>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7"/>
          <p:cNvSpPr txBox="1"/>
          <p:nvPr/>
        </p:nvSpPr>
        <p:spPr>
          <a:xfrm>
            <a:off x="1444303" y="3517290"/>
            <a:ext cx="60985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7"/>
          <p:cNvSpPr txBox="1"/>
          <p:nvPr/>
        </p:nvSpPr>
        <p:spPr>
          <a:xfrm>
            <a:off x="1232154" y="1202372"/>
            <a:ext cx="1049120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Post-COVID can be characterized by relatively typical symptoms, limitations, and health disorders that those affected by the syndrome may suffer. </a:t>
            </a:r>
            <a:endParaRPr sz="18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65" name="Google Shape;165;p7"/>
          <p:cNvSpPr/>
          <p:nvPr/>
        </p:nvSpPr>
        <p:spPr>
          <a:xfrm rot="10800000" flipH="1">
            <a:off x="1050232" y="6355291"/>
            <a:ext cx="11141767" cy="502709"/>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66" name="Google Shape;166;p7"/>
          <p:cNvSpPr txBox="1"/>
          <p:nvPr/>
        </p:nvSpPr>
        <p:spPr>
          <a:xfrm>
            <a:off x="2999574" y="6399014"/>
            <a:ext cx="92746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
        <p:nvSpPr>
          <p:cNvPr id="2" name="AutoShape 2" descr="High Blood Pressure and Vascular Disease — Vascular Cures">
            <a:extLst>
              <a:ext uri="{FF2B5EF4-FFF2-40B4-BE49-F238E27FC236}">
                <a16:creationId xmlns:a16="http://schemas.microsoft.com/office/drawing/2014/main" id="{AFFD30C6-C7FC-34D2-DEB3-34EF7F331E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Google Shape;134;p5" descr="Picture 7">
            <a:extLst>
              <a:ext uri="{FF2B5EF4-FFF2-40B4-BE49-F238E27FC236}">
                <a16:creationId xmlns:a16="http://schemas.microsoft.com/office/drawing/2014/main" id="{19B32913-212E-DB4B-9850-B589358A8615}"/>
              </a:ext>
            </a:extLst>
          </p:cNvPr>
          <p:cNvPicPr preferRelativeResize="0"/>
          <p:nvPr/>
        </p:nvPicPr>
        <p:blipFill rotWithShape="1">
          <a:blip r:embed="rId3">
            <a:alphaModFix/>
          </a:blip>
          <a:srcRect l="6885" r="2692" b="3"/>
          <a:stretch/>
        </p:blipFill>
        <p:spPr>
          <a:xfrm>
            <a:off x="10436409" y="5255855"/>
            <a:ext cx="1573666" cy="16163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2"/>
          <p:cNvSpPr txBox="1">
            <a:spLocks noGrp="1"/>
          </p:cNvSpPr>
          <p:nvPr>
            <p:ph type="title"/>
          </p:nvPr>
        </p:nvSpPr>
        <p:spPr>
          <a:xfrm>
            <a:off x="1050232" y="543776"/>
            <a:ext cx="10515600" cy="8844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400"/>
              <a:buFont typeface="Times New Roman"/>
              <a:buNone/>
            </a:pPr>
            <a:r>
              <a:rPr lang="en-US" dirty="0">
                <a:latin typeface="+mj-lt"/>
              </a:rPr>
              <a:t>Risk Factors </a:t>
            </a:r>
            <a:endParaRPr dirty="0">
              <a:latin typeface="+mj-lt"/>
            </a:endParaRPr>
          </a:p>
        </p:txBody>
      </p:sp>
      <p:sp>
        <p:nvSpPr>
          <p:cNvPr id="236" name="Google Shape;236;p12"/>
          <p:cNvSpPr txBox="1">
            <a:spLocks noGrp="1"/>
          </p:cNvSpPr>
          <p:nvPr>
            <p:ph type="body" idx="1"/>
          </p:nvPr>
        </p:nvSpPr>
        <p:spPr>
          <a:xfrm>
            <a:off x="1164445" y="1497775"/>
            <a:ext cx="4931555" cy="4244347"/>
          </a:xfrm>
          <a:prstGeom prst="rect">
            <a:avLst/>
          </a:prstGeom>
          <a:noFill/>
          <a:ln>
            <a:noFill/>
          </a:ln>
        </p:spPr>
        <p:txBody>
          <a:bodyPr spcFirstLastPara="1" wrap="square" lIns="91425" tIns="45700" rIns="91425" bIns="45700" anchor="t" anchorCtr="0">
            <a:noAutofit/>
          </a:bodyPr>
          <a:lstStyle/>
          <a:p>
            <a:pPr marL="0" indent="0">
              <a:spcBef>
                <a:spcPts val="0"/>
              </a:spcBef>
              <a:buSzPts val="1500"/>
              <a:buNone/>
            </a:pPr>
            <a:r>
              <a:rPr lang="en-US" sz="2400" dirty="0">
                <a:latin typeface="Times New Roman" panose="02020603050405020304" pitchFamily="18" charset="0"/>
                <a:cs typeface="Times New Roman" panose="02020603050405020304" pitchFamily="18" charset="0"/>
              </a:rPr>
              <a:t>Each of these factors can increase the risk of severe Covid-19 symptoms: </a:t>
            </a:r>
          </a:p>
          <a:p>
            <a:pPr marL="285750" indent="-285750">
              <a:spcBef>
                <a:spcPts val="0"/>
              </a:spcBef>
              <a:buSzPts val="1500"/>
            </a:pPr>
            <a:r>
              <a:rPr lang="en-US" sz="2400" dirty="0">
                <a:latin typeface="Times New Roman" panose="02020603050405020304" pitchFamily="18" charset="0"/>
                <a:cs typeface="Times New Roman" panose="02020603050405020304" pitchFamily="18" charset="0"/>
              </a:rPr>
              <a:t>Older age </a:t>
            </a:r>
          </a:p>
          <a:p>
            <a:pPr marL="285750" indent="-285750">
              <a:spcBef>
                <a:spcPts val="0"/>
              </a:spcBef>
              <a:buSzPts val="1500"/>
            </a:pPr>
            <a:r>
              <a:rPr lang="en-US" sz="2400" dirty="0">
                <a:latin typeface="Times New Roman" panose="02020603050405020304" pitchFamily="18" charset="0"/>
                <a:cs typeface="Times New Roman" panose="02020603050405020304" pitchFamily="18" charset="0"/>
              </a:rPr>
              <a:t>Lung conditions, including asthma </a:t>
            </a:r>
          </a:p>
          <a:p>
            <a:pPr marL="285750" indent="-285750">
              <a:spcBef>
                <a:spcPts val="0"/>
              </a:spcBef>
              <a:buSzPts val="1500"/>
            </a:pPr>
            <a:r>
              <a:rPr lang="en-US" sz="2400" dirty="0">
                <a:latin typeface="Times New Roman" panose="02020603050405020304" pitchFamily="18" charset="0"/>
                <a:cs typeface="Times New Roman" panose="02020603050405020304" pitchFamily="18" charset="0"/>
              </a:rPr>
              <a:t>Heart disease </a:t>
            </a:r>
          </a:p>
          <a:p>
            <a:pPr marL="285750" indent="-285750">
              <a:spcBef>
                <a:spcPts val="0"/>
              </a:spcBef>
              <a:buSzPts val="1500"/>
            </a:pPr>
            <a:r>
              <a:rPr lang="en-US" sz="2400" dirty="0">
                <a:latin typeface="Times New Roman" panose="02020603050405020304" pitchFamily="18" charset="0"/>
                <a:cs typeface="Times New Roman" panose="02020603050405020304" pitchFamily="18" charset="0"/>
              </a:rPr>
              <a:t>Brain and nervous system conditions </a:t>
            </a:r>
          </a:p>
          <a:p>
            <a:pPr marL="285750" indent="-285750">
              <a:spcBef>
                <a:spcPts val="0"/>
              </a:spcBef>
              <a:buSzPts val="1500"/>
            </a:pPr>
            <a:r>
              <a:rPr lang="en-US" sz="2400" dirty="0">
                <a:latin typeface="Times New Roman" panose="02020603050405020304" pitchFamily="18" charset="0"/>
                <a:cs typeface="Times New Roman" panose="02020603050405020304" pitchFamily="18" charset="0"/>
              </a:rPr>
              <a:t>Diabetes and obesity </a:t>
            </a:r>
          </a:p>
          <a:p>
            <a:pPr marL="285750" indent="-285750">
              <a:spcBef>
                <a:spcPts val="0"/>
              </a:spcBef>
              <a:buSzPts val="1500"/>
            </a:pPr>
            <a:r>
              <a:rPr lang="en-US" sz="2400" dirty="0">
                <a:latin typeface="Times New Roman" panose="02020603050405020304" pitchFamily="18" charset="0"/>
                <a:cs typeface="Times New Roman" panose="02020603050405020304" pitchFamily="18" charset="0"/>
              </a:rPr>
              <a:t>Cancer and certain blood disorders </a:t>
            </a:r>
          </a:p>
          <a:p>
            <a:pPr marL="285750" indent="-285750">
              <a:spcBef>
                <a:spcPts val="0"/>
              </a:spcBef>
              <a:buSzPts val="1500"/>
            </a:pPr>
            <a:r>
              <a:rPr lang="en-US" sz="2400" dirty="0">
                <a:latin typeface="Times New Roman" panose="02020603050405020304" pitchFamily="18" charset="0"/>
                <a:cs typeface="Times New Roman" panose="02020603050405020304" pitchFamily="18" charset="0"/>
              </a:rPr>
              <a:t>Chronic kidney or liver disease </a:t>
            </a:r>
          </a:p>
          <a:p>
            <a:pPr marL="285750" indent="-285750">
              <a:spcBef>
                <a:spcPts val="0"/>
              </a:spcBef>
              <a:buSzPts val="1500"/>
            </a:pPr>
            <a:r>
              <a:rPr lang="en-US" sz="2400" dirty="0">
                <a:latin typeface="Times New Roman" panose="02020603050405020304" pitchFamily="18" charset="0"/>
                <a:cs typeface="Times New Roman" panose="02020603050405020304" pitchFamily="18" charset="0"/>
              </a:rPr>
              <a:t>Mineral and nutrient deficiency </a:t>
            </a:r>
          </a:p>
        </p:txBody>
      </p:sp>
      <p:sp>
        <p:nvSpPr>
          <p:cNvPr id="237" name="Google Shape;237;p12"/>
          <p:cNvSpPr/>
          <p:nvPr/>
        </p:nvSpPr>
        <p:spPr>
          <a:xfrm>
            <a:off x="0" y="0"/>
            <a:ext cx="1050233" cy="68575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2"/>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9" name="Google Shape;239;p12"/>
          <p:cNvSpPr txBox="1"/>
          <p:nvPr/>
        </p:nvSpPr>
        <p:spPr>
          <a:xfrm>
            <a:off x="2773254" y="6418662"/>
            <a:ext cx="99930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1026" name="Picture 2" descr="Research Tools for Long COVID Syndrome | News &amp; Announcements | Cayman  Chemical">
            <a:extLst>
              <a:ext uri="{FF2B5EF4-FFF2-40B4-BE49-F238E27FC236}">
                <a16:creationId xmlns:a16="http://schemas.microsoft.com/office/drawing/2014/main" id="{ABE01794-A57B-C932-47E2-8A00A3B5C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212" y="272785"/>
            <a:ext cx="5653139" cy="5802550"/>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134;p5" descr="Picture 7">
            <a:extLst>
              <a:ext uri="{FF2B5EF4-FFF2-40B4-BE49-F238E27FC236}">
                <a16:creationId xmlns:a16="http://schemas.microsoft.com/office/drawing/2014/main" id="{9A98F695-2078-4FFA-A238-4B494360EDB5}"/>
              </a:ext>
            </a:extLst>
          </p:cNvPr>
          <p:cNvPicPr preferRelativeResize="0"/>
          <p:nvPr/>
        </p:nvPicPr>
        <p:blipFill rotWithShape="1">
          <a:blip r:embed="rId4">
            <a:alphaModFix/>
          </a:blip>
          <a:srcRect l="6885" r="2692" b="3"/>
          <a:stretch/>
        </p:blipFill>
        <p:spPr>
          <a:xfrm>
            <a:off x="78660" y="5175232"/>
            <a:ext cx="1588779" cy="17171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2"/>
          <p:cNvSpPr txBox="1">
            <a:spLocks noGrp="1"/>
          </p:cNvSpPr>
          <p:nvPr>
            <p:ph type="title"/>
          </p:nvPr>
        </p:nvSpPr>
        <p:spPr>
          <a:xfrm>
            <a:off x="1150971" y="952626"/>
            <a:ext cx="10515600" cy="8844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400"/>
              <a:buFont typeface="Times New Roman"/>
              <a:buNone/>
            </a:pPr>
            <a:r>
              <a:rPr lang="en-US" dirty="0">
                <a:latin typeface="+mj-lt"/>
              </a:rPr>
              <a:t>Causes of Post-COVID Syndrome </a:t>
            </a:r>
            <a:endParaRPr dirty="0">
              <a:latin typeface="+mj-lt"/>
            </a:endParaRPr>
          </a:p>
        </p:txBody>
      </p:sp>
      <p:sp>
        <p:nvSpPr>
          <p:cNvPr id="236" name="Google Shape;236;p12"/>
          <p:cNvSpPr txBox="1">
            <a:spLocks noGrp="1"/>
          </p:cNvSpPr>
          <p:nvPr>
            <p:ph type="body" idx="1"/>
          </p:nvPr>
        </p:nvSpPr>
        <p:spPr>
          <a:xfrm>
            <a:off x="1228630" y="1937288"/>
            <a:ext cx="10784970" cy="4246535"/>
          </a:xfrm>
          <a:prstGeom prst="rect">
            <a:avLst/>
          </a:prstGeom>
          <a:noFill/>
          <a:ln>
            <a:noFill/>
          </a:ln>
        </p:spPr>
        <p:txBody>
          <a:bodyPr spcFirstLastPara="1" wrap="square" lIns="91425" tIns="45700" rIns="91425" bIns="45700" anchor="t" anchorCtr="0">
            <a:noAutofit/>
          </a:bodyPr>
          <a:lstStyle/>
          <a:p>
            <a:pPr marL="0" indent="0">
              <a:spcBef>
                <a:spcPts val="0"/>
              </a:spcBef>
              <a:buSzPts val="1500"/>
              <a:buNone/>
            </a:pPr>
            <a:r>
              <a:rPr lang="en-US" sz="1800" dirty="0">
                <a:latin typeface="Times New Roman" panose="02020603050405020304" pitchFamily="18" charset="0"/>
                <a:cs typeface="Times New Roman" panose="02020603050405020304" pitchFamily="18" charset="0"/>
              </a:rPr>
              <a:t>There are still uncertainties regarding post-COVID syndrome. At present, this also applies to the causes underlying the long-term consequences. There are still numerous ongoing investigations and studies on the syndrome in order to better understand the processes and thus also be able to treat them. Strictly speaking, </a:t>
            </a:r>
            <a:r>
              <a:rPr lang="en-US" sz="1800" b="1" dirty="0">
                <a:latin typeface="Times New Roman" panose="02020603050405020304" pitchFamily="18" charset="0"/>
                <a:cs typeface="Times New Roman" panose="02020603050405020304" pitchFamily="18" charset="0"/>
              </a:rPr>
              <a:t>post-COVID syndrome can be considered a chronic form of corona virus infection. </a:t>
            </a:r>
            <a:r>
              <a:rPr lang="en-US" sz="1800" dirty="0">
                <a:latin typeface="Times New Roman" panose="02020603050405020304" pitchFamily="18" charset="0"/>
                <a:cs typeface="Times New Roman" panose="02020603050405020304" pitchFamily="18" charset="0"/>
              </a:rPr>
              <a:t>This reaction also occurs in many other viral diseases and is not just unique to COVID-19. </a:t>
            </a:r>
          </a:p>
          <a:p>
            <a:pPr marL="0" indent="0">
              <a:spcBef>
                <a:spcPts val="0"/>
              </a:spcBef>
              <a:buSzPts val="1500"/>
              <a:buNone/>
            </a:pPr>
            <a:endParaRPr lang="en-US" sz="1800" b="1" dirty="0">
              <a:latin typeface="Times New Roman" panose="02020603050405020304" pitchFamily="18" charset="0"/>
              <a:cs typeface="Times New Roman" panose="02020603050405020304" pitchFamily="18" charset="0"/>
            </a:endParaRPr>
          </a:p>
          <a:p>
            <a:pPr marL="0" indent="0">
              <a:spcBef>
                <a:spcPts val="0"/>
              </a:spcBef>
              <a:buSzPts val="1500"/>
              <a:buNone/>
            </a:pPr>
            <a:r>
              <a:rPr lang="en-US" sz="1800" dirty="0">
                <a:latin typeface="Times New Roman" panose="02020603050405020304" pitchFamily="18" charset="0"/>
                <a:cs typeface="Times New Roman" panose="02020603050405020304" pitchFamily="18" charset="0"/>
              </a:rPr>
              <a:t>One possible explanation is that the immune system of those affected suffers in the long term from the difficulty of terminating the necessarily very strong defensive reaction in the organism. According to the new guideline on COVID-19, which was developed by several professional societies, </a:t>
            </a:r>
            <a:r>
              <a:rPr lang="en-US" sz="1800" b="1" dirty="0">
                <a:latin typeface="Times New Roman" panose="02020603050405020304" pitchFamily="18" charset="0"/>
                <a:cs typeface="Times New Roman" panose="02020603050405020304" pitchFamily="18" charset="0"/>
              </a:rPr>
              <a:t>the development of post-COVID is multifactorial and partly individual. </a:t>
            </a:r>
          </a:p>
          <a:p>
            <a:pPr marL="0" indent="0">
              <a:spcBef>
                <a:spcPts val="0"/>
              </a:spcBef>
              <a:buSzPts val="1500"/>
              <a:buNone/>
            </a:pPr>
            <a:endParaRPr lang="en-US" sz="1800" b="1" dirty="0">
              <a:latin typeface="Times New Roman" panose="02020603050405020304" pitchFamily="18" charset="0"/>
              <a:cs typeface="Times New Roman" panose="02020603050405020304" pitchFamily="18" charset="0"/>
            </a:endParaRPr>
          </a:p>
          <a:p>
            <a:pPr marL="0" indent="0">
              <a:spcBef>
                <a:spcPts val="0"/>
              </a:spcBef>
              <a:buSzPts val="1500"/>
              <a:buNone/>
            </a:pPr>
            <a:r>
              <a:rPr lang="en-US" sz="1800" dirty="0">
                <a:latin typeface="Times New Roman" panose="02020603050405020304" pitchFamily="18" charset="0"/>
                <a:cs typeface="Times New Roman" panose="02020603050405020304" pitchFamily="18" charset="0"/>
              </a:rPr>
              <a:t>The prolonged presence of the virus for weeks or months is believed to be a significant factor contributing to post-COVID. Current research suggests that pathologically altered processes in tissues, blood vessels, blood clotting, inflammatory responses, and the regulation of the immune and endocrine systems may also be involved. Additionally, potential side effects of administered therapies are being explored as potential contributing factors.</a:t>
            </a:r>
          </a:p>
        </p:txBody>
      </p:sp>
      <p:sp>
        <p:nvSpPr>
          <p:cNvPr id="237" name="Google Shape;237;p12"/>
          <p:cNvSpPr/>
          <p:nvPr/>
        </p:nvSpPr>
        <p:spPr>
          <a:xfrm>
            <a:off x="0" y="0"/>
            <a:ext cx="1050233" cy="68575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2"/>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9" name="Google Shape;239;p12"/>
          <p:cNvSpPr txBox="1"/>
          <p:nvPr/>
        </p:nvSpPr>
        <p:spPr>
          <a:xfrm>
            <a:off x="2773254" y="6418662"/>
            <a:ext cx="99930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5" name="Google Shape;134;p5" descr="Picture 7">
            <a:extLst>
              <a:ext uri="{FF2B5EF4-FFF2-40B4-BE49-F238E27FC236}">
                <a16:creationId xmlns:a16="http://schemas.microsoft.com/office/drawing/2014/main" id="{7D872EC8-C6A1-9002-D8AA-E0315AB7BE6F}"/>
              </a:ext>
            </a:extLst>
          </p:cNvPr>
          <p:cNvPicPr preferRelativeResize="0"/>
          <p:nvPr/>
        </p:nvPicPr>
        <p:blipFill rotWithShape="1">
          <a:blip r:embed="rId3">
            <a:alphaModFix/>
          </a:blip>
          <a:srcRect l="6885" r="2692" b="3"/>
          <a:stretch/>
        </p:blipFill>
        <p:spPr>
          <a:xfrm>
            <a:off x="10327379" y="295540"/>
            <a:ext cx="1339192" cy="1314172"/>
          </a:xfrm>
          <a:prstGeom prst="rect">
            <a:avLst/>
          </a:prstGeom>
          <a:noFill/>
          <a:ln>
            <a:noFill/>
          </a:ln>
        </p:spPr>
      </p:pic>
    </p:spTree>
    <p:extLst>
      <p:ext uri="{BB962C8B-B14F-4D97-AF65-F5344CB8AC3E}">
        <p14:creationId xmlns:p14="http://schemas.microsoft.com/office/powerpoint/2010/main" val="205983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2"/>
          <p:cNvSpPr txBox="1">
            <a:spLocks noGrp="1"/>
          </p:cNvSpPr>
          <p:nvPr>
            <p:ph type="title"/>
          </p:nvPr>
        </p:nvSpPr>
        <p:spPr>
          <a:xfrm>
            <a:off x="1187470" y="334779"/>
            <a:ext cx="10378361" cy="88442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400"/>
              <a:buFont typeface="Times New Roman"/>
              <a:buNone/>
            </a:pPr>
            <a:r>
              <a:rPr lang="en-US" dirty="0">
                <a:latin typeface="+mj-lt"/>
              </a:rPr>
              <a:t>Intestinal Parasites </a:t>
            </a:r>
            <a:endParaRPr dirty="0">
              <a:latin typeface="+mj-lt"/>
            </a:endParaRPr>
          </a:p>
        </p:txBody>
      </p:sp>
      <p:sp>
        <p:nvSpPr>
          <p:cNvPr id="236" name="Google Shape;236;p12"/>
          <p:cNvSpPr txBox="1">
            <a:spLocks noGrp="1"/>
          </p:cNvSpPr>
          <p:nvPr>
            <p:ph type="body" idx="1"/>
          </p:nvPr>
        </p:nvSpPr>
        <p:spPr>
          <a:xfrm>
            <a:off x="1187472" y="1627322"/>
            <a:ext cx="5004102" cy="4456955"/>
          </a:xfrm>
          <a:prstGeom prst="rect">
            <a:avLst/>
          </a:prstGeom>
          <a:noFill/>
          <a:ln>
            <a:noFill/>
          </a:ln>
        </p:spPr>
        <p:txBody>
          <a:bodyPr spcFirstLastPara="1" wrap="square" lIns="91425" tIns="45700" rIns="91425" bIns="45700" anchor="t" anchorCtr="0">
            <a:noAutofit/>
          </a:bodyPr>
          <a:lstStyle/>
          <a:p>
            <a:pPr marL="0" indent="0">
              <a:spcBef>
                <a:spcPts val="0"/>
              </a:spcBef>
              <a:buSzPts val="1500"/>
              <a:buNone/>
            </a:pPr>
            <a:r>
              <a:rPr lang="en-US" sz="1800" dirty="0">
                <a:latin typeface="Times New Roman" panose="02020603050405020304" pitchFamily="18" charset="0"/>
                <a:cs typeface="Times New Roman" panose="02020603050405020304" pitchFamily="18" charset="0"/>
              </a:rPr>
              <a:t>Intestinal parasites are organisms that live and thrive in the human digestive system, primarily in the intestines. They can include a variety of different microorganisms, including protozoa, helminths (worms), and sometimes even arthropods. These parasites can cause infections in the gastrointestinal tract and are typically acquired through the consumption of contaminated food or water, close contact with infected individuals, or exposure to contaminated soil or surfaces. </a:t>
            </a:r>
          </a:p>
          <a:p>
            <a:pPr marL="0" indent="0">
              <a:spcBef>
                <a:spcPts val="0"/>
              </a:spcBef>
              <a:buSzPts val="1500"/>
              <a:buNone/>
            </a:pPr>
            <a:endParaRPr lang="en-US" sz="1800" dirty="0">
              <a:latin typeface="Times New Roman" panose="02020603050405020304" pitchFamily="18" charset="0"/>
              <a:cs typeface="Times New Roman" panose="02020603050405020304" pitchFamily="18" charset="0"/>
            </a:endParaRPr>
          </a:p>
          <a:p>
            <a:pPr marL="0" indent="0">
              <a:spcBef>
                <a:spcPts val="0"/>
              </a:spcBef>
              <a:buSzPts val="1500"/>
              <a:buNone/>
            </a:pPr>
            <a:r>
              <a:rPr lang="en-US" sz="1800" dirty="0">
                <a:latin typeface="Times New Roman" panose="02020603050405020304" pitchFamily="18" charset="0"/>
                <a:cs typeface="Times New Roman" panose="02020603050405020304" pitchFamily="18" charset="0"/>
              </a:rPr>
              <a:t>The most common types of intestinal parasites include: </a:t>
            </a:r>
          </a:p>
          <a:p>
            <a:pPr marL="285750" indent="-285750">
              <a:spcBef>
                <a:spcPts val="0"/>
              </a:spcBef>
              <a:buSzPts val="1500"/>
            </a:pPr>
            <a:r>
              <a:rPr lang="en-US" sz="1800" dirty="0">
                <a:latin typeface="Times New Roman" panose="02020603050405020304" pitchFamily="18" charset="0"/>
                <a:cs typeface="Times New Roman" panose="02020603050405020304" pitchFamily="18" charset="0"/>
              </a:rPr>
              <a:t>Round worms </a:t>
            </a:r>
          </a:p>
          <a:p>
            <a:pPr marL="285750" indent="-285750">
              <a:spcBef>
                <a:spcPts val="0"/>
              </a:spcBef>
              <a:buSzPts val="1500"/>
            </a:pPr>
            <a:r>
              <a:rPr lang="en-US" sz="1800" dirty="0">
                <a:latin typeface="Times New Roman" panose="02020603050405020304" pitchFamily="18" charset="0"/>
                <a:cs typeface="Times New Roman" panose="02020603050405020304" pitchFamily="18" charset="0"/>
              </a:rPr>
              <a:t>Tapeworms </a:t>
            </a:r>
          </a:p>
          <a:p>
            <a:pPr marL="285750" indent="-285750">
              <a:spcBef>
                <a:spcPts val="0"/>
              </a:spcBef>
              <a:buSzPts val="1500"/>
            </a:pPr>
            <a:r>
              <a:rPr lang="en-US" sz="1800" dirty="0">
                <a:latin typeface="Times New Roman" panose="02020603050405020304" pitchFamily="18" charset="0"/>
                <a:cs typeface="Times New Roman" panose="02020603050405020304" pitchFamily="18" charset="0"/>
              </a:rPr>
              <a:t>Flukes </a:t>
            </a:r>
          </a:p>
          <a:p>
            <a:pPr marL="285750" indent="-285750">
              <a:spcBef>
                <a:spcPts val="0"/>
              </a:spcBef>
              <a:buSzPts val="1500"/>
            </a:pPr>
            <a:r>
              <a:rPr lang="en-US" sz="1800" dirty="0">
                <a:latin typeface="Times New Roman" panose="02020603050405020304" pitchFamily="18" charset="0"/>
                <a:cs typeface="Times New Roman" panose="02020603050405020304" pitchFamily="18" charset="0"/>
              </a:rPr>
              <a:t>Protozoa </a:t>
            </a:r>
          </a:p>
        </p:txBody>
      </p:sp>
      <p:sp>
        <p:nvSpPr>
          <p:cNvPr id="237" name="Google Shape;237;p12"/>
          <p:cNvSpPr/>
          <p:nvPr/>
        </p:nvSpPr>
        <p:spPr>
          <a:xfrm>
            <a:off x="0" y="0"/>
            <a:ext cx="1050233" cy="68575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2"/>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9" name="Google Shape;239;p12"/>
          <p:cNvSpPr txBox="1"/>
          <p:nvPr/>
        </p:nvSpPr>
        <p:spPr>
          <a:xfrm>
            <a:off x="2773254" y="6418662"/>
            <a:ext cx="99930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3074" name="Picture 2" descr="10 Signs You May Have A Parasite - Manhattan Gastroenterology">
            <a:extLst>
              <a:ext uri="{FF2B5EF4-FFF2-40B4-BE49-F238E27FC236}">
                <a16:creationId xmlns:a16="http://schemas.microsoft.com/office/drawing/2014/main" id="{A5791E52-6025-1EDD-6112-B71A50006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115" y="1942453"/>
            <a:ext cx="5436634" cy="3735092"/>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134;p5" descr="Picture 7">
            <a:extLst>
              <a:ext uri="{FF2B5EF4-FFF2-40B4-BE49-F238E27FC236}">
                <a16:creationId xmlns:a16="http://schemas.microsoft.com/office/drawing/2014/main" id="{B210AD65-D217-26FD-31ED-BEF8F5EA74D8}"/>
              </a:ext>
            </a:extLst>
          </p:cNvPr>
          <p:cNvPicPr preferRelativeResize="0"/>
          <p:nvPr/>
        </p:nvPicPr>
        <p:blipFill rotWithShape="1">
          <a:blip r:embed="rId4">
            <a:alphaModFix/>
          </a:blip>
          <a:srcRect l="6885" r="2692" b="3"/>
          <a:stretch/>
        </p:blipFill>
        <p:spPr>
          <a:xfrm>
            <a:off x="1434062" y="154890"/>
            <a:ext cx="1339192" cy="1314172"/>
          </a:xfrm>
          <a:prstGeom prst="rect">
            <a:avLst/>
          </a:prstGeom>
          <a:noFill/>
          <a:ln>
            <a:noFill/>
          </a:ln>
        </p:spPr>
      </p:pic>
    </p:spTree>
    <p:extLst>
      <p:ext uri="{BB962C8B-B14F-4D97-AF65-F5344CB8AC3E}">
        <p14:creationId xmlns:p14="http://schemas.microsoft.com/office/powerpoint/2010/main" val="240231464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NS Case Study Call-Non-Hodgkins Lymphoma 4.26.23. Final (1)" id="{00ACCD47-8EB6-E84B-B50D-5D6764E10193}" vid="{3B812E51-2818-854C-9F33-865F253EE3EF}"/>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404</TotalTime>
  <Words>3399</Words>
  <Application>Microsoft Macintosh PowerPoint</Application>
  <PresentationFormat>Widescreen</PresentationFormat>
  <Paragraphs>218</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Sorts Mill Goudy</vt:lpstr>
      <vt:lpstr>Times New Roman</vt:lpstr>
      <vt:lpstr>Roboto</vt:lpstr>
      <vt:lpstr>Lustria</vt:lpstr>
      <vt:lpstr>Calibri</vt:lpstr>
      <vt:lpstr>Helvetica Neue</vt:lpstr>
      <vt:lpstr>Office Theme</vt:lpstr>
      <vt:lpstr>   We will get started shortly.</vt:lpstr>
      <vt:lpstr>ISNS  CASE STUDY</vt:lpstr>
      <vt:lpstr>Medical Disclaimer  </vt:lpstr>
      <vt:lpstr>PowerPoint Presentation</vt:lpstr>
      <vt:lpstr>Erika West </vt:lpstr>
      <vt:lpstr>Post-COVID  </vt:lpstr>
      <vt:lpstr>Risk Factors </vt:lpstr>
      <vt:lpstr>Causes of Post-COVID Syndrome </vt:lpstr>
      <vt:lpstr>Intestinal Parasites </vt:lpstr>
      <vt:lpstr>Causes of Intestinal Parasites </vt:lpstr>
      <vt:lpstr>Causes of Intestinal Parasites </vt:lpstr>
      <vt:lpstr>Symptoms of Parasites</vt:lpstr>
      <vt:lpstr>Intestinal Parasites Develop Survival Strategies </vt:lpstr>
      <vt:lpstr>Intestinal Parasites Develop Survival Strategies </vt:lpstr>
      <vt:lpstr>Parasites are Often Not Considered When Diagnosing  </vt:lpstr>
      <vt:lpstr>CASE STUDY</vt:lpstr>
      <vt:lpstr>Conventional Treatment       </vt:lpstr>
      <vt:lpstr>Method </vt:lpstr>
      <vt:lpstr>Additional Treatment </vt:lpstr>
      <vt:lpstr>Results </vt:lpstr>
      <vt:lpstr>Research Studies </vt:lpstr>
      <vt:lpstr> Turmeric as a Possible Treatment for COVID-19-Induced Anosmia and Ageusia By A. Bert Chabot 1 and Margaret P 2Neveen A Noor, Heba H Fahmy, Faten F Mohammed, Anwar A Elsayed, Nasr M Radwan.  </vt:lpstr>
      <vt:lpstr>Chlorine dioxide is a more potent antiviral agent against SARS-CoV-2 than sodium hypochlorite  N. Hatanaka,a,b,c B. Xu,a M. Yasugi,a,b,c H. Morino,d H. Tagishi,d T. Miura,d T. Shibata,d and S. Yamasaki</vt:lpstr>
      <vt:lpstr>Oregano essential oil inhibits Candida spp. biofilms Mayram Hacioglu 1, Ozlem Oyardi 1, Alpcan Kirinti 1</vt:lpstr>
      <vt:lpstr>The essential oil of turpentine and its major volatile fraction (α- and β-pinenes): A review  Michael Prost </vt:lpstr>
      <vt:lpstr>References </vt:lpstr>
      <vt:lpstr>Thank You for  Joining Us  This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 will get started shortly.</dc:title>
  <dc:creator>Tyger Fenton</dc:creator>
  <cp:lastModifiedBy>Tyger Fenton</cp:lastModifiedBy>
  <cp:revision>6</cp:revision>
  <dcterms:created xsi:type="dcterms:W3CDTF">2023-11-09T15:02:41Z</dcterms:created>
  <dcterms:modified xsi:type="dcterms:W3CDTF">2023-11-30T16:21:25Z</dcterms:modified>
</cp:coreProperties>
</file>